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8" r:id="rId3"/>
    <p:sldId id="259" r:id="rId4"/>
    <p:sldId id="260" r:id="rId5"/>
    <p:sldId id="261" r:id="rId6"/>
    <p:sldId id="262" r:id="rId7"/>
    <p:sldId id="263" r:id="rId8"/>
    <p:sldId id="264" r:id="rId9"/>
    <p:sldId id="266" r:id="rId10"/>
    <p:sldId id="267" r:id="rId11"/>
    <p:sldId id="268" r:id="rId12"/>
    <p:sldId id="269" r:id="rId13"/>
    <p:sldId id="271" r:id="rId14"/>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49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9A6A22F5-C1E5-44D7-B170-68AC49E8F00B}" type="datetimeFigureOut">
              <a:rPr lang="es-ES"/>
              <a:pPr>
                <a:defRPr/>
              </a:pPr>
              <a:t>30/03/2011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5AC4BAA4-09CE-417C-BA0D-2A39A106280C}"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9E73D3DD-A171-4395-94D8-A48423839421}" type="datetimeFigureOut">
              <a:rPr lang="es-ES"/>
              <a:pPr>
                <a:defRPr/>
              </a:pPr>
              <a:t>30/03/2011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638337DF-D9FC-4138-8EA5-5534BDF03E4D}"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3BE10EDA-8AEC-4BF7-824B-2B3116E1B447}" type="datetimeFigureOut">
              <a:rPr lang="es-ES"/>
              <a:pPr>
                <a:defRPr/>
              </a:pPr>
              <a:t>30/03/2011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E929630E-3877-46A9-902C-CA408C334D05}"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8C78A293-CB27-4281-9BDA-009CF9767E6A}" type="datetimeFigureOut">
              <a:rPr lang="es-ES"/>
              <a:pPr>
                <a:defRPr/>
              </a:pPr>
              <a:t>30/03/2011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DCDCC9FD-82A1-4AAD-8C4D-2C70AFD12BA5}"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4C59FAC6-303F-4598-A0BA-B1368C17B898}" type="datetimeFigureOut">
              <a:rPr lang="es-ES"/>
              <a:pPr>
                <a:defRPr/>
              </a:pPr>
              <a:t>30/03/2011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752B552F-5E6C-4A4A-B272-775885AE8119}"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61FA0A13-A401-4E72-8898-A7127BF434AB}" type="datetimeFigureOut">
              <a:rPr lang="es-ES"/>
              <a:pPr>
                <a:defRPr/>
              </a:pPr>
              <a:t>30/03/2011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75A326E2-C025-4EFB-90C9-E1D5011191CE}"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FD2FE390-C7BE-4E15-93BC-45BC3BD6D940}" type="datetimeFigureOut">
              <a:rPr lang="es-ES"/>
              <a:pPr>
                <a:defRPr/>
              </a:pPr>
              <a:t>30/03/2011</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2092F2FB-09B0-405D-B789-709637B05889}"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53ABBB03-7F7F-4155-9F5E-148C2015A5B7}" type="datetimeFigureOut">
              <a:rPr lang="es-ES"/>
              <a:pPr>
                <a:defRPr/>
              </a:pPr>
              <a:t>30/03/2011</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D8EB7BC6-E00E-4F85-AB95-5991955F5F41}"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26E65053-C696-4BA7-A08C-36A62FBA6ADC}" type="datetimeFigureOut">
              <a:rPr lang="es-ES"/>
              <a:pPr>
                <a:defRPr/>
              </a:pPr>
              <a:t>30/03/2011</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B353415C-D2D7-41AB-88F7-9D4D521D02E5}"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249BF95-324C-4F91-92DD-A74739A23AA8}" type="datetimeFigureOut">
              <a:rPr lang="es-ES"/>
              <a:pPr>
                <a:defRPr/>
              </a:pPr>
              <a:t>30/03/2011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1146B5A0-C3EC-43AF-8CDA-007D6327D2C4}"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9D78561-FE81-4AB0-96C1-B10A6D266841}" type="datetimeFigureOut">
              <a:rPr lang="es-ES"/>
              <a:pPr>
                <a:defRPr/>
              </a:pPr>
              <a:t>30/03/2011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F672D2DA-EE39-4677-8DDA-8DF248F8E32D}"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E35830E-BB00-4D9D-A822-7A4D96A63F5F}" type="datetimeFigureOut">
              <a:rPr lang="es-ES"/>
              <a:pPr>
                <a:defRPr/>
              </a:pPr>
              <a:t>30/03/2011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DD6341C-0D92-49F6-966A-498ADAA841CF}"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mailto:ptvvalencia@gmail.com"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1 Título"/>
          <p:cNvSpPr>
            <a:spLocks noGrp="1"/>
          </p:cNvSpPr>
          <p:nvPr>
            <p:ph type="title" idx="4294967295"/>
          </p:nvPr>
        </p:nvSpPr>
        <p:spPr/>
        <p:txBody>
          <a:bodyPr/>
          <a:lstStyle/>
          <a:p>
            <a:pPr eaLnBrk="1" hangingPunct="1"/>
            <a:r>
              <a:rPr lang="es-ES" smtClean="0"/>
              <a:t>CATÁLOGO DE PRODUCTOS</a:t>
            </a:r>
          </a:p>
        </p:txBody>
      </p:sp>
      <p:sp>
        <p:nvSpPr>
          <p:cNvPr id="13314" name="3 Marcador de contenido"/>
          <p:cNvSpPr>
            <a:spLocks noGrp="1"/>
          </p:cNvSpPr>
          <p:nvPr>
            <p:ph sz="half" idx="4294967295"/>
          </p:nvPr>
        </p:nvSpPr>
        <p:spPr>
          <a:xfrm>
            <a:off x="2555875" y="2349500"/>
            <a:ext cx="4040188" cy="2768600"/>
          </a:xfrm>
        </p:spPr>
        <p:txBody>
          <a:bodyPr/>
          <a:lstStyle/>
          <a:p>
            <a:pPr eaLnBrk="1" hangingPunct="1">
              <a:buFont typeface="Arial" charset="0"/>
              <a:buNone/>
            </a:pPr>
            <a:endParaRPr lang="es-ES" sz="2400" smtClean="0"/>
          </a:p>
          <a:p>
            <a:pPr eaLnBrk="1" hangingPunct="1">
              <a:buFont typeface="Arial" charset="0"/>
              <a:buNone/>
            </a:pPr>
            <a:endParaRPr lang="es-ES" sz="2400" smtClean="0"/>
          </a:p>
          <a:p>
            <a:pPr eaLnBrk="1" hangingPunct="1">
              <a:buFont typeface="Arial" charset="0"/>
              <a:buNone/>
            </a:pPr>
            <a:endParaRPr lang="es-ES" sz="2400" smtClean="0"/>
          </a:p>
          <a:p>
            <a:pPr eaLnBrk="1" hangingPunct="1">
              <a:buFont typeface="Arial" charset="0"/>
              <a:buNone/>
            </a:pPr>
            <a:endParaRPr lang="es-ES" sz="2400" smtClean="0"/>
          </a:p>
        </p:txBody>
      </p:sp>
      <p:sp>
        <p:nvSpPr>
          <p:cNvPr id="13315" name="4 Marcador de texto"/>
          <p:cNvSpPr>
            <a:spLocks noGrp="1"/>
          </p:cNvSpPr>
          <p:nvPr>
            <p:ph type="body" sz="quarter" idx="4294967295"/>
          </p:nvPr>
        </p:nvSpPr>
        <p:spPr>
          <a:xfrm>
            <a:off x="468313" y="3860800"/>
            <a:ext cx="4175125" cy="5329238"/>
          </a:xfrm>
        </p:spPr>
        <p:txBody>
          <a:bodyPr anchor="b"/>
          <a:lstStyle/>
          <a:p>
            <a:pPr marL="0" indent="0" eaLnBrk="1" hangingPunct="1">
              <a:buFont typeface="Arial" charset="0"/>
              <a:buNone/>
            </a:pPr>
            <a:endParaRPr lang="es-ES" sz="2400" smtClean="0"/>
          </a:p>
          <a:p>
            <a:pPr marL="0" indent="0" eaLnBrk="1" hangingPunct="1">
              <a:buFont typeface="Arial" charset="0"/>
              <a:buNone/>
            </a:pPr>
            <a:endParaRPr lang="es-ES" sz="2000" smtClean="0"/>
          </a:p>
          <a:p>
            <a:pPr marL="0" indent="0" eaLnBrk="1" hangingPunct="1">
              <a:buFont typeface="Arial" charset="0"/>
              <a:buNone/>
            </a:pPr>
            <a:endParaRPr lang="es-ES" sz="2000" smtClean="0"/>
          </a:p>
          <a:p>
            <a:pPr marL="0" indent="0" eaLnBrk="1" hangingPunct="1">
              <a:buFont typeface="Arial" charset="0"/>
              <a:buNone/>
            </a:pPr>
            <a:endParaRPr lang="es-ES" sz="2400" smtClean="0"/>
          </a:p>
          <a:p>
            <a:pPr marL="0" indent="0" eaLnBrk="1" hangingPunct="1">
              <a:buFont typeface="Arial" charset="0"/>
              <a:buNone/>
            </a:pPr>
            <a:r>
              <a:rPr lang="es-ES" sz="2400" smtClean="0"/>
              <a:t> </a:t>
            </a:r>
          </a:p>
          <a:p>
            <a:pPr marL="0" indent="0" eaLnBrk="1" hangingPunct="1">
              <a:buFont typeface="Arial" charset="0"/>
              <a:buNone/>
            </a:pPr>
            <a:endParaRPr lang="es-ES" sz="2400" b="1" smtClean="0"/>
          </a:p>
          <a:p>
            <a:pPr marL="0" indent="0" eaLnBrk="1" hangingPunct="1">
              <a:buFont typeface="Arial" charset="0"/>
              <a:buNone/>
            </a:pPr>
            <a:endParaRPr lang="es-ES" sz="2400" b="1" smtClean="0"/>
          </a:p>
          <a:p>
            <a:pPr marL="0" indent="0" eaLnBrk="1" hangingPunct="1">
              <a:buFont typeface="Arial" charset="0"/>
              <a:buNone/>
            </a:pPr>
            <a:endParaRPr lang="es-ES" sz="2400" b="1" smtClean="0"/>
          </a:p>
        </p:txBody>
      </p:sp>
      <p:pic>
        <p:nvPicPr>
          <p:cNvPr id="13316" name="Picture 7" descr="logo ptv"/>
          <p:cNvPicPr>
            <a:picLocks noChangeAspect="1" noChangeArrowheads="1"/>
          </p:cNvPicPr>
          <p:nvPr/>
        </p:nvPicPr>
        <p:blipFill>
          <a:blip r:embed="rId2"/>
          <a:srcRect/>
          <a:stretch>
            <a:fillRect/>
          </a:stretch>
        </p:blipFill>
        <p:spPr bwMode="auto">
          <a:xfrm>
            <a:off x="2770188" y="2924175"/>
            <a:ext cx="6373812" cy="3422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Título"/>
          <p:cNvSpPr>
            <a:spLocks noGrp="1"/>
          </p:cNvSpPr>
          <p:nvPr>
            <p:ph type="title"/>
          </p:nvPr>
        </p:nvSpPr>
        <p:spPr>
          <a:xfrm>
            <a:off x="457200" y="273050"/>
            <a:ext cx="8075613" cy="1162050"/>
          </a:xfrm>
        </p:spPr>
        <p:txBody>
          <a:bodyPr/>
          <a:lstStyle/>
          <a:p>
            <a:pPr algn="ctr" eaLnBrk="1" hangingPunct="1"/>
            <a:r>
              <a:rPr lang="es-ES" sz="4400" smtClean="0"/>
              <a:t>CHOCOLATE PICANTE</a:t>
            </a:r>
          </a:p>
        </p:txBody>
      </p:sp>
      <p:sp>
        <p:nvSpPr>
          <p:cNvPr id="22530" name="3 Marcador de texto"/>
          <p:cNvSpPr>
            <a:spLocks noGrp="1"/>
          </p:cNvSpPr>
          <p:nvPr>
            <p:ph type="body" sz="half" idx="2"/>
          </p:nvPr>
        </p:nvSpPr>
        <p:spPr>
          <a:xfrm>
            <a:off x="395288" y="1557338"/>
            <a:ext cx="3671887" cy="4824412"/>
          </a:xfrm>
        </p:spPr>
        <p:txBody>
          <a:bodyPr/>
          <a:lstStyle/>
          <a:p>
            <a:pPr algn="just" eaLnBrk="1" hangingPunct="1"/>
            <a:r>
              <a:rPr lang="es-ES" sz="2000" b="1" smtClean="0"/>
              <a:t>USO /DESCRIPCIÓN:</a:t>
            </a:r>
          </a:p>
          <a:p>
            <a:pPr algn="just" eaLnBrk="1" hangingPunct="1"/>
            <a:r>
              <a:rPr lang="es-ES" sz="2000" smtClean="0"/>
              <a:t>Chocolate elaborado con el método tradicional español "a la piedra", para comer o para rallar y hacer a la taza</a:t>
            </a:r>
          </a:p>
          <a:p>
            <a:pPr algn="just" eaLnBrk="1" hangingPunct="1"/>
            <a:endParaRPr lang="es-ES" sz="2000" b="1" smtClean="0"/>
          </a:p>
          <a:p>
            <a:pPr algn="just" eaLnBrk="1" hangingPunct="1"/>
            <a:r>
              <a:rPr lang="es-ES" sz="2000" b="1" smtClean="0"/>
              <a:t>INGREDIENTES: </a:t>
            </a:r>
            <a:r>
              <a:rPr lang="es-ES" sz="2000" smtClean="0"/>
              <a:t>Cacao al 40%, azúcar de caña sin refinar, harina de arroz, pimienta y vainilla</a:t>
            </a:r>
          </a:p>
          <a:p>
            <a:pPr algn="just" eaLnBrk="1" hangingPunct="1"/>
            <a:endParaRPr lang="es-ES" sz="2000" smtClean="0"/>
          </a:p>
          <a:p>
            <a:pPr algn="just" eaLnBrk="1" hangingPunct="1"/>
            <a:r>
              <a:rPr lang="es-ES" sz="2000" b="1" smtClean="0"/>
              <a:t>CANTIDAD: </a:t>
            </a:r>
            <a:r>
              <a:rPr lang="es-ES" sz="2000" smtClean="0"/>
              <a:t>Tableta de 125gr</a:t>
            </a:r>
          </a:p>
          <a:p>
            <a:pPr algn="just" eaLnBrk="1" hangingPunct="1"/>
            <a:endParaRPr lang="es-ES" sz="2000" b="1" smtClean="0"/>
          </a:p>
          <a:p>
            <a:pPr algn="just" eaLnBrk="1" hangingPunct="1"/>
            <a:r>
              <a:rPr lang="es-ES" sz="2000" b="1" smtClean="0"/>
              <a:t>PRECIO: 1,90 </a:t>
            </a:r>
            <a:r>
              <a:rPr lang="es-ES" sz="2000" smtClean="0"/>
              <a:t>€</a:t>
            </a:r>
            <a:endParaRPr lang="es-ES" sz="2000" b="1" smtClean="0"/>
          </a:p>
          <a:p>
            <a:pPr eaLnBrk="1" hangingPunct="1"/>
            <a:endParaRPr lang="es-ES" sz="1600" smtClean="0"/>
          </a:p>
        </p:txBody>
      </p:sp>
      <p:pic>
        <p:nvPicPr>
          <p:cNvPr id="22531" name="Picture 2" descr="C:\Documents and Settings\idfeco\Escritorio\a_la_piedra.jpg"/>
          <p:cNvPicPr>
            <a:picLocks noChangeAspect="1" noChangeArrowheads="1"/>
          </p:cNvPicPr>
          <p:nvPr/>
        </p:nvPicPr>
        <p:blipFill>
          <a:blip r:embed="rId2"/>
          <a:srcRect/>
          <a:stretch>
            <a:fillRect/>
          </a:stretch>
        </p:blipFill>
        <p:spPr bwMode="auto">
          <a:xfrm>
            <a:off x="4356100" y="1557338"/>
            <a:ext cx="4505325" cy="48958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Título"/>
          <p:cNvSpPr>
            <a:spLocks noGrp="1"/>
          </p:cNvSpPr>
          <p:nvPr>
            <p:ph type="title"/>
          </p:nvPr>
        </p:nvSpPr>
        <p:spPr>
          <a:xfrm>
            <a:off x="468313" y="0"/>
            <a:ext cx="8362950" cy="1162050"/>
          </a:xfrm>
        </p:spPr>
        <p:txBody>
          <a:bodyPr/>
          <a:lstStyle/>
          <a:p>
            <a:pPr algn="ctr" eaLnBrk="1" hangingPunct="1"/>
            <a:r>
              <a:rPr lang="es-ES" sz="4400" smtClean="0"/>
              <a:t>CHOCOLATE ALMENDRAS</a:t>
            </a:r>
          </a:p>
        </p:txBody>
      </p:sp>
      <p:sp>
        <p:nvSpPr>
          <p:cNvPr id="23554" name="3 Marcador de texto"/>
          <p:cNvSpPr>
            <a:spLocks noGrp="1"/>
          </p:cNvSpPr>
          <p:nvPr>
            <p:ph type="body" sz="half" idx="2"/>
          </p:nvPr>
        </p:nvSpPr>
        <p:spPr>
          <a:xfrm>
            <a:off x="250825" y="1484313"/>
            <a:ext cx="3179763" cy="4691062"/>
          </a:xfrm>
        </p:spPr>
        <p:txBody>
          <a:bodyPr/>
          <a:lstStyle/>
          <a:p>
            <a:pPr algn="just" eaLnBrk="1" hangingPunct="1"/>
            <a:r>
              <a:rPr lang="es-ES" sz="1800" b="1" smtClean="0"/>
              <a:t>INGREDIENTES:</a:t>
            </a:r>
          </a:p>
          <a:p>
            <a:pPr algn="just" eaLnBrk="1" hangingPunct="1"/>
            <a:r>
              <a:rPr lang="es-ES" sz="1800" smtClean="0"/>
              <a:t>Pasta de cacao, manteca de cacao, almendras enteras, leche en polvo entera, azúcar, lecitina de soja y aroma de vainilla</a:t>
            </a:r>
          </a:p>
          <a:p>
            <a:pPr algn="just" eaLnBrk="1" hangingPunct="1"/>
            <a:endParaRPr lang="es-ES" sz="1800" b="1" smtClean="0"/>
          </a:p>
          <a:p>
            <a:pPr algn="just" eaLnBrk="1" hangingPunct="1"/>
            <a:r>
              <a:rPr lang="es-ES" sz="1800" b="1" smtClean="0"/>
              <a:t>USO / DESCRIPCIÓN:</a:t>
            </a:r>
          </a:p>
          <a:p>
            <a:pPr algn="just" eaLnBrk="1" hangingPunct="1"/>
            <a:r>
              <a:rPr lang="es-ES" sz="1800" smtClean="0"/>
              <a:t>Para comer o fundir. Sabor bombón</a:t>
            </a:r>
          </a:p>
          <a:p>
            <a:pPr algn="just" eaLnBrk="1" hangingPunct="1"/>
            <a:r>
              <a:rPr lang="es-ES" sz="1800" smtClean="0"/>
              <a:t/>
            </a:r>
            <a:br>
              <a:rPr lang="es-ES" sz="1800" smtClean="0"/>
            </a:br>
            <a:r>
              <a:rPr lang="es-ES" sz="1800" b="1" smtClean="0"/>
              <a:t>CANTIDAD: </a:t>
            </a:r>
            <a:r>
              <a:rPr lang="es-ES" sz="1800" smtClean="0"/>
              <a:t>Tableta de 150gr</a:t>
            </a:r>
          </a:p>
          <a:p>
            <a:pPr eaLnBrk="1" hangingPunct="1"/>
            <a:endParaRPr lang="es-ES" sz="1800" smtClean="0"/>
          </a:p>
          <a:p>
            <a:pPr algn="just" eaLnBrk="1" hangingPunct="1"/>
            <a:r>
              <a:rPr lang="es-ES" sz="1800" b="1" smtClean="0"/>
              <a:t>PRECIO: </a:t>
            </a:r>
            <a:r>
              <a:rPr lang="es-ES" sz="1800" smtClean="0"/>
              <a:t>2,30€</a:t>
            </a:r>
          </a:p>
        </p:txBody>
      </p:sp>
      <p:pic>
        <p:nvPicPr>
          <p:cNvPr id="23555" name="Picture 2" descr="C:\Documents and Settings\idfeco\Escritorio\leche_almendras.jpg"/>
          <p:cNvPicPr>
            <a:picLocks noChangeAspect="1" noChangeArrowheads="1"/>
          </p:cNvPicPr>
          <p:nvPr/>
        </p:nvPicPr>
        <p:blipFill>
          <a:blip r:embed="rId2"/>
          <a:srcRect/>
          <a:stretch>
            <a:fillRect/>
          </a:stretch>
        </p:blipFill>
        <p:spPr bwMode="auto">
          <a:xfrm>
            <a:off x="3779838" y="1268413"/>
            <a:ext cx="5159375" cy="5329237"/>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Título"/>
          <p:cNvSpPr>
            <a:spLocks noGrp="1"/>
          </p:cNvSpPr>
          <p:nvPr>
            <p:ph type="title"/>
          </p:nvPr>
        </p:nvSpPr>
        <p:spPr>
          <a:xfrm>
            <a:off x="457200" y="273050"/>
            <a:ext cx="8075613" cy="1162050"/>
          </a:xfrm>
        </p:spPr>
        <p:txBody>
          <a:bodyPr/>
          <a:lstStyle/>
          <a:p>
            <a:pPr algn="ctr" eaLnBrk="1" hangingPunct="1"/>
            <a:r>
              <a:rPr lang="es-ES" sz="4400" smtClean="0"/>
              <a:t>CHOCOLATE TAZA POLVO</a:t>
            </a:r>
          </a:p>
        </p:txBody>
      </p:sp>
      <p:sp>
        <p:nvSpPr>
          <p:cNvPr id="24578" name="3 Marcador de texto"/>
          <p:cNvSpPr>
            <a:spLocks noGrp="1"/>
          </p:cNvSpPr>
          <p:nvPr>
            <p:ph type="body" sz="half" idx="2"/>
          </p:nvPr>
        </p:nvSpPr>
        <p:spPr>
          <a:xfrm>
            <a:off x="323850" y="1700213"/>
            <a:ext cx="3008313" cy="4691062"/>
          </a:xfrm>
        </p:spPr>
        <p:txBody>
          <a:bodyPr/>
          <a:lstStyle/>
          <a:p>
            <a:pPr algn="just" eaLnBrk="1" hangingPunct="1">
              <a:lnSpc>
                <a:spcPct val="90000"/>
              </a:lnSpc>
            </a:pPr>
            <a:r>
              <a:rPr lang="es-ES" sz="2200" b="1" smtClean="0"/>
              <a:t>INGREDIENTES:</a:t>
            </a:r>
          </a:p>
          <a:p>
            <a:pPr algn="just" eaLnBrk="1" hangingPunct="1">
              <a:lnSpc>
                <a:spcPct val="90000"/>
              </a:lnSpc>
            </a:pPr>
            <a:r>
              <a:rPr lang="es-ES" sz="2200" smtClean="0"/>
              <a:t>Cacao al 40%, azúcar refinado, harina de arroz y vainilla</a:t>
            </a:r>
          </a:p>
          <a:p>
            <a:pPr algn="just" eaLnBrk="1" hangingPunct="1">
              <a:lnSpc>
                <a:spcPct val="90000"/>
              </a:lnSpc>
            </a:pPr>
            <a:r>
              <a:rPr lang="es-ES" sz="2200" b="1" smtClean="0"/>
              <a:t>USO / DESCRIPCIÓN:</a:t>
            </a:r>
          </a:p>
          <a:p>
            <a:pPr algn="just" eaLnBrk="1" hangingPunct="1">
              <a:lnSpc>
                <a:spcPct val="90000"/>
              </a:lnSpc>
            </a:pPr>
            <a:r>
              <a:rPr lang="es-ES" sz="2200" smtClean="0"/>
              <a:t>Para cocer a la taza, sabor suave (1 bolsa x 1 litro de agua o leche)</a:t>
            </a:r>
          </a:p>
          <a:p>
            <a:pPr algn="just" eaLnBrk="1" hangingPunct="1">
              <a:lnSpc>
                <a:spcPct val="90000"/>
              </a:lnSpc>
            </a:pPr>
            <a:endParaRPr lang="es-ES" sz="2200" smtClean="0"/>
          </a:p>
          <a:p>
            <a:pPr algn="just" eaLnBrk="1" hangingPunct="1">
              <a:lnSpc>
                <a:spcPct val="90000"/>
              </a:lnSpc>
            </a:pPr>
            <a:r>
              <a:rPr lang="es-ES" sz="2200" b="1" smtClean="0"/>
              <a:t>CANTIDAD: </a:t>
            </a:r>
            <a:r>
              <a:rPr lang="es-ES" sz="2200" smtClean="0"/>
              <a:t>Bolsa de 250gr</a:t>
            </a:r>
            <a:endParaRPr lang="es-ES" sz="2200" b="1" smtClean="0"/>
          </a:p>
          <a:p>
            <a:pPr algn="just" eaLnBrk="1" hangingPunct="1">
              <a:lnSpc>
                <a:spcPct val="90000"/>
              </a:lnSpc>
            </a:pPr>
            <a:endParaRPr lang="es-ES" sz="2200" b="1" smtClean="0"/>
          </a:p>
          <a:p>
            <a:pPr algn="just" eaLnBrk="1" hangingPunct="1">
              <a:lnSpc>
                <a:spcPct val="90000"/>
              </a:lnSpc>
            </a:pPr>
            <a:r>
              <a:rPr lang="es-ES" sz="2200" b="1" smtClean="0"/>
              <a:t>PRECIO: 1,90 </a:t>
            </a:r>
            <a:r>
              <a:rPr lang="es-ES" sz="2200" smtClean="0"/>
              <a:t>€</a:t>
            </a:r>
            <a:endParaRPr lang="es-ES" sz="2200" b="1" smtClean="0"/>
          </a:p>
          <a:p>
            <a:pPr eaLnBrk="1" hangingPunct="1">
              <a:lnSpc>
                <a:spcPct val="90000"/>
              </a:lnSpc>
            </a:pPr>
            <a:endParaRPr lang="es-ES" sz="1300" smtClean="0"/>
          </a:p>
        </p:txBody>
      </p:sp>
      <p:pic>
        <p:nvPicPr>
          <p:cNvPr id="24579" name="Picture 2" descr="C:\Documents and Settings\idfeco\Escritorio\polvo.jpg"/>
          <p:cNvPicPr>
            <a:picLocks noChangeAspect="1" noChangeArrowheads="1"/>
          </p:cNvPicPr>
          <p:nvPr/>
        </p:nvPicPr>
        <p:blipFill>
          <a:blip r:embed="rId2"/>
          <a:srcRect/>
          <a:stretch>
            <a:fillRect/>
          </a:stretch>
        </p:blipFill>
        <p:spPr bwMode="auto">
          <a:xfrm>
            <a:off x="3563938" y="1773238"/>
            <a:ext cx="5111750" cy="4572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Título"/>
          <p:cNvSpPr>
            <a:spLocks noGrp="1"/>
          </p:cNvSpPr>
          <p:nvPr>
            <p:ph type="title" idx="4294967295"/>
          </p:nvPr>
        </p:nvSpPr>
        <p:spPr/>
        <p:txBody>
          <a:bodyPr/>
          <a:lstStyle/>
          <a:p>
            <a:pPr eaLnBrk="1" hangingPunct="1"/>
            <a:r>
              <a:rPr lang="es-ES" smtClean="0"/>
              <a:t>DATOS DE CONTACTO</a:t>
            </a:r>
          </a:p>
        </p:txBody>
      </p:sp>
      <p:sp>
        <p:nvSpPr>
          <p:cNvPr id="25602" name="3 Marcador de contenido"/>
          <p:cNvSpPr>
            <a:spLocks noGrp="1"/>
          </p:cNvSpPr>
          <p:nvPr>
            <p:ph sz="half" idx="4294967295"/>
          </p:nvPr>
        </p:nvSpPr>
        <p:spPr>
          <a:xfrm>
            <a:off x="2555875" y="2349500"/>
            <a:ext cx="4040188" cy="2768600"/>
          </a:xfrm>
        </p:spPr>
        <p:txBody>
          <a:bodyPr/>
          <a:lstStyle/>
          <a:p>
            <a:pPr eaLnBrk="1" hangingPunct="1">
              <a:buFont typeface="Arial" charset="0"/>
              <a:buNone/>
            </a:pPr>
            <a:endParaRPr lang="es-ES" sz="2400" smtClean="0"/>
          </a:p>
          <a:p>
            <a:pPr eaLnBrk="1" hangingPunct="1">
              <a:buFont typeface="Arial" charset="0"/>
              <a:buNone/>
            </a:pPr>
            <a:endParaRPr lang="es-ES" sz="2400" smtClean="0"/>
          </a:p>
          <a:p>
            <a:pPr eaLnBrk="1" hangingPunct="1">
              <a:buFont typeface="Arial" charset="0"/>
              <a:buNone/>
            </a:pPr>
            <a:endParaRPr lang="es-ES" sz="2400" smtClean="0"/>
          </a:p>
          <a:p>
            <a:pPr eaLnBrk="1" hangingPunct="1">
              <a:buFont typeface="Arial" charset="0"/>
              <a:buNone/>
            </a:pPr>
            <a:endParaRPr lang="es-ES" sz="2400" smtClean="0"/>
          </a:p>
        </p:txBody>
      </p:sp>
      <p:pic>
        <p:nvPicPr>
          <p:cNvPr id="25603" name="Picture 6" descr="logo ptv"/>
          <p:cNvPicPr>
            <a:picLocks noChangeAspect="1" noChangeArrowheads="1"/>
          </p:cNvPicPr>
          <p:nvPr/>
        </p:nvPicPr>
        <p:blipFill>
          <a:blip r:embed="rId2"/>
          <a:srcRect/>
          <a:stretch>
            <a:fillRect/>
          </a:stretch>
        </p:blipFill>
        <p:spPr bwMode="auto">
          <a:xfrm>
            <a:off x="3492500" y="1125538"/>
            <a:ext cx="4464050" cy="1968500"/>
          </a:xfrm>
          <a:prstGeom prst="rect">
            <a:avLst/>
          </a:prstGeom>
          <a:noFill/>
          <a:ln w="9525">
            <a:noFill/>
            <a:miter lim="800000"/>
            <a:headEnd/>
            <a:tailEnd/>
          </a:ln>
        </p:spPr>
      </p:pic>
      <p:sp>
        <p:nvSpPr>
          <p:cNvPr id="25604" name="Text Box 7"/>
          <p:cNvSpPr txBox="1">
            <a:spLocks noChangeArrowheads="1"/>
          </p:cNvSpPr>
          <p:nvPr/>
        </p:nvSpPr>
        <p:spPr bwMode="auto">
          <a:xfrm>
            <a:off x="1239838" y="2873375"/>
            <a:ext cx="5995987" cy="2014538"/>
          </a:xfrm>
          <a:prstGeom prst="rect">
            <a:avLst/>
          </a:prstGeom>
          <a:noFill/>
          <a:ln w="9525">
            <a:noFill/>
            <a:miter lim="800000"/>
            <a:headEnd/>
            <a:tailEnd/>
          </a:ln>
        </p:spPr>
        <p:txBody>
          <a:bodyPr>
            <a:spAutoFit/>
          </a:bodyPr>
          <a:lstStyle/>
          <a:p>
            <a:r>
              <a:rPr lang="es-ES"/>
              <a:t>Florida Secundària (PTV S. Coop.) </a:t>
            </a:r>
          </a:p>
          <a:p>
            <a:r>
              <a:rPr lang="es-ES"/>
              <a:t>Avda. Diputación s/n</a:t>
            </a:r>
          </a:p>
          <a:p>
            <a:r>
              <a:rPr lang="es-ES"/>
              <a:t>46470 Catarroja. Valencia</a:t>
            </a:r>
          </a:p>
          <a:p>
            <a:r>
              <a:rPr lang="es-ES"/>
              <a:t>Telf. 96 122 03 82</a:t>
            </a:r>
          </a:p>
          <a:p>
            <a:r>
              <a:rPr lang="es-ES"/>
              <a:t>Email: </a:t>
            </a:r>
            <a:r>
              <a:rPr lang="es-ES">
                <a:hlinkClick r:id="rId3"/>
              </a:rPr>
              <a:t>ptvvalencia@gmail.com</a:t>
            </a:r>
            <a:endParaRPr lang="es-ES"/>
          </a:p>
          <a:p>
            <a:r>
              <a:rPr lang="es-ES"/>
              <a:t>Preguntar por: Esther Romo</a:t>
            </a:r>
          </a:p>
          <a:p>
            <a:endParaRPr lang="es-E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Título"/>
          <p:cNvSpPr>
            <a:spLocks noGrp="1"/>
          </p:cNvSpPr>
          <p:nvPr>
            <p:ph type="title"/>
          </p:nvPr>
        </p:nvSpPr>
        <p:spPr/>
        <p:txBody>
          <a:bodyPr/>
          <a:lstStyle/>
          <a:p>
            <a:pPr eaLnBrk="1" hangingPunct="1"/>
            <a:r>
              <a:rPr lang="es-ES" smtClean="0"/>
              <a:t>ROSQUILLETAS VELARTE                            </a:t>
            </a:r>
          </a:p>
        </p:txBody>
      </p:sp>
      <p:sp>
        <p:nvSpPr>
          <p:cNvPr id="14338" name="2 Marcador de texto"/>
          <p:cNvSpPr>
            <a:spLocks noGrp="1"/>
          </p:cNvSpPr>
          <p:nvPr>
            <p:ph type="body" idx="1"/>
          </p:nvPr>
        </p:nvSpPr>
        <p:spPr>
          <a:xfrm>
            <a:off x="7092950" y="6021388"/>
            <a:ext cx="1809750" cy="639762"/>
          </a:xfrm>
        </p:spPr>
        <p:txBody>
          <a:bodyPr/>
          <a:lstStyle/>
          <a:p>
            <a:pPr eaLnBrk="1" hangingPunct="1"/>
            <a:r>
              <a:rPr lang="es-ES" smtClean="0"/>
              <a:t>P.T.V</a:t>
            </a:r>
          </a:p>
        </p:txBody>
      </p:sp>
      <p:sp>
        <p:nvSpPr>
          <p:cNvPr id="14339" name="3 Marcador de contenido"/>
          <p:cNvSpPr>
            <a:spLocks noGrp="1"/>
          </p:cNvSpPr>
          <p:nvPr>
            <p:ph sz="half" idx="2"/>
          </p:nvPr>
        </p:nvSpPr>
        <p:spPr>
          <a:xfrm>
            <a:off x="395288" y="1412875"/>
            <a:ext cx="4040187" cy="4713288"/>
          </a:xfrm>
        </p:spPr>
        <p:txBody>
          <a:bodyPr/>
          <a:lstStyle/>
          <a:p>
            <a:pPr eaLnBrk="1" hangingPunct="1">
              <a:buFont typeface="Arial" charset="0"/>
              <a:buNone/>
            </a:pPr>
            <a:endParaRPr lang="es-ES" smtClean="0"/>
          </a:p>
          <a:p>
            <a:pPr eaLnBrk="1" hangingPunct="1">
              <a:buFont typeface="Arial" charset="0"/>
              <a:buNone/>
            </a:pPr>
            <a:endParaRPr lang="es-ES" smtClean="0"/>
          </a:p>
          <a:p>
            <a:pPr eaLnBrk="1" hangingPunct="1">
              <a:buFont typeface="Arial" charset="0"/>
              <a:buNone/>
            </a:pPr>
            <a:endParaRPr lang="es-ES" smtClean="0"/>
          </a:p>
          <a:p>
            <a:pPr eaLnBrk="1" hangingPunct="1">
              <a:buFont typeface="Arial" charset="0"/>
              <a:buNone/>
            </a:pPr>
            <a:endParaRPr lang="es-ES" smtClean="0"/>
          </a:p>
        </p:txBody>
      </p:sp>
      <p:sp>
        <p:nvSpPr>
          <p:cNvPr id="14340" name="4 Marcador de texto"/>
          <p:cNvSpPr>
            <a:spLocks noGrp="1"/>
          </p:cNvSpPr>
          <p:nvPr>
            <p:ph type="body" sz="quarter" idx="3"/>
          </p:nvPr>
        </p:nvSpPr>
        <p:spPr>
          <a:xfrm>
            <a:off x="468313" y="3860800"/>
            <a:ext cx="4175125" cy="5329238"/>
          </a:xfrm>
        </p:spPr>
        <p:txBody>
          <a:bodyPr/>
          <a:lstStyle/>
          <a:p>
            <a:pPr eaLnBrk="1" hangingPunct="1"/>
            <a:endParaRPr lang="es-ES" b="0" smtClean="0"/>
          </a:p>
          <a:p>
            <a:pPr eaLnBrk="1" hangingPunct="1"/>
            <a:endParaRPr lang="es-ES" sz="2000" b="0" smtClean="0"/>
          </a:p>
          <a:p>
            <a:pPr eaLnBrk="1" hangingPunct="1"/>
            <a:endParaRPr lang="es-ES" sz="2000" b="0" smtClean="0"/>
          </a:p>
          <a:p>
            <a:pPr eaLnBrk="1" hangingPunct="1"/>
            <a:r>
              <a:rPr lang="es-ES" sz="2000" smtClean="0"/>
              <a:t>DESCRIPCIÓN: </a:t>
            </a:r>
            <a:r>
              <a:rPr lang="es-ES" sz="2000" b="0" smtClean="0"/>
              <a:t>Barrita de pan muy delgada y tostada con diferentes ingredientes, como pipas, queso, cacahuetes, integrales y vegetales.</a:t>
            </a:r>
          </a:p>
          <a:p>
            <a:pPr eaLnBrk="1" hangingPunct="1"/>
            <a:r>
              <a:rPr lang="es-ES" sz="2000" b="0" smtClean="0"/>
              <a:t>Llevan 6 rosquilletas cada paquete.</a:t>
            </a:r>
          </a:p>
          <a:p>
            <a:pPr eaLnBrk="1" hangingPunct="1"/>
            <a:endParaRPr lang="es-ES" sz="2000" b="0" smtClean="0"/>
          </a:p>
          <a:p>
            <a:pPr eaLnBrk="1" hangingPunct="1"/>
            <a:r>
              <a:rPr lang="es-ES" sz="2000" smtClean="0"/>
              <a:t>CANTIDAD:</a:t>
            </a:r>
          </a:p>
          <a:p>
            <a:pPr eaLnBrk="1" hangingPunct="1"/>
            <a:r>
              <a:rPr lang="es-ES" sz="2000" b="0" smtClean="0"/>
              <a:t>Por paquetes</a:t>
            </a:r>
          </a:p>
          <a:p>
            <a:pPr eaLnBrk="1" hangingPunct="1"/>
            <a:r>
              <a:rPr lang="es-ES" sz="2000" smtClean="0"/>
              <a:t> </a:t>
            </a:r>
          </a:p>
          <a:p>
            <a:pPr eaLnBrk="1" hangingPunct="1"/>
            <a:r>
              <a:rPr lang="es-ES" sz="2000" smtClean="0"/>
              <a:t>PRECIO:</a:t>
            </a:r>
          </a:p>
          <a:p>
            <a:pPr eaLnBrk="1" hangingPunct="1"/>
            <a:r>
              <a:rPr lang="es-ES" sz="2000" b="0" smtClean="0"/>
              <a:t>O’75€ cada paquete.</a:t>
            </a:r>
          </a:p>
          <a:p>
            <a:pPr eaLnBrk="1" hangingPunct="1"/>
            <a:endParaRPr lang="es-ES" sz="4400" b="0" smtClean="0"/>
          </a:p>
          <a:p>
            <a:pPr eaLnBrk="1" hangingPunct="1"/>
            <a:endParaRPr lang="es-ES" b="0" smtClean="0"/>
          </a:p>
          <a:p>
            <a:pPr eaLnBrk="1" hangingPunct="1"/>
            <a:r>
              <a:rPr lang="es-ES" b="0" smtClean="0"/>
              <a:t> </a:t>
            </a:r>
          </a:p>
          <a:p>
            <a:pPr eaLnBrk="1" hangingPunct="1"/>
            <a:endParaRPr lang="es-ES" smtClean="0"/>
          </a:p>
          <a:p>
            <a:pPr eaLnBrk="1" hangingPunct="1"/>
            <a:endParaRPr lang="es-ES" smtClean="0"/>
          </a:p>
          <a:p>
            <a:pPr eaLnBrk="1" hangingPunct="1"/>
            <a:endParaRPr lang="es-ES" smtClean="0"/>
          </a:p>
        </p:txBody>
      </p:sp>
      <p:pic>
        <p:nvPicPr>
          <p:cNvPr id="14341" name="6 Marcador de contenido" descr="rosquilllertes.jpg"/>
          <p:cNvPicPr>
            <a:picLocks noGrp="1" noChangeAspect="1"/>
          </p:cNvPicPr>
          <p:nvPr>
            <p:ph sz="quarter" idx="4"/>
          </p:nvPr>
        </p:nvPicPr>
        <p:blipFill>
          <a:blip r:embed="rId2"/>
          <a:srcRect/>
          <a:stretch>
            <a:fillRect/>
          </a:stretch>
        </p:blipFill>
        <p:spPr>
          <a:xfrm>
            <a:off x="4592638" y="1700213"/>
            <a:ext cx="4225925" cy="316865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Título"/>
          <p:cNvSpPr>
            <a:spLocks noGrp="1"/>
          </p:cNvSpPr>
          <p:nvPr>
            <p:ph type="title"/>
          </p:nvPr>
        </p:nvSpPr>
        <p:spPr/>
        <p:txBody>
          <a:bodyPr/>
          <a:lstStyle/>
          <a:p>
            <a:pPr eaLnBrk="1" hangingPunct="1"/>
            <a:r>
              <a:rPr lang="ca-ES" smtClean="0"/>
              <a:t>LONGANIZAS DE PASCUA</a:t>
            </a:r>
          </a:p>
        </p:txBody>
      </p:sp>
      <p:sp>
        <p:nvSpPr>
          <p:cNvPr id="15362" name="2 Marcador de texto"/>
          <p:cNvSpPr>
            <a:spLocks noGrp="1"/>
          </p:cNvSpPr>
          <p:nvPr>
            <p:ph type="body" idx="1"/>
          </p:nvPr>
        </p:nvSpPr>
        <p:spPr>
          <a:xfrm>
            <a:off x="323850" y="1557338"/>
            <a:ext cx="4040188" cy="4773612"/>
          </a:xfrm>
        </p:spPr>
        <p:txBody>
          <a:bodyPr/>
          <a:lstStyle/>
          <a:p>
            <a:pPr algn="just" eaLnBrk="1" hangingPunct="1">
              <a:lnSpc>
                <a:spcPct val="80000"/>
              </a:lnSpc>
            </a:pPr>
            <a:endParaRPr lang="es-ES" sz="2000" smtClean="0">
              <a:latin typeface="Century Gothic" pitchFamily="34" charset="0"/>
            </a:endParaRPr>
          </a:p>
          <a:p>
            <a:pPr algn="just" eaLnBrk="1" hangingPunct="1">
              <a:lnSpc>
                <a:spcPct val="80000"/>
              </a:lnSpc>
            </a:pPr>
            <a:endParaRPr lang="es-ES" sz="2000" smtClean="0">
              <a:latin typeface="Century Gothic" pitchFamily="34" charset="0"/>
            </a:endParaRPr>
          </a:p>
          <a:p>
            <a:pPr algn="just" eaLnBrk="1" hangingPunct="1">
              <a:lnSpc>
                <a:spcPct val="80000"/>
              </a:lnSpc>
            </a:pPr>
            <a:r>
              <a:rPr lang="es-ES" sz="2000" smtClean="0"/>
              <a:t>DESCRIPCIÓN: </a:t>
            </a:r>
            <a:r>
              <a:rPr lang="es-ES" sz="2000" b="0" smtClean="0"/>
              <a:t>embutido largo relleno de carne de cerdo picada. Se come cruda porque está curada.</a:t>
            </a:r>
          </a:p>
          <a:p>
            <a:pPr algn="just" eaLnBrk="1" hangingPunct="1">
              <a:lnSpc>
                <a:spcPct val="80000"/>
              </a:lnSpc>
            </a:pPr>
            <a:r>
              <a:rPr lang="es-ES" sz="2000" b="0" smtClean="0"/>
              <a:t>Típica de Semana Santa. La tradición dice que se come en compañía junto a tus amigos o familia.  </a:t>
            </a:r>
            <a:endParaRPr lang="es-ES" sz="2000" smtClean="0"/>
          </a:p>
          <a:p>
            <a:pPr algn="just" eaLnBrk="1" hangingPunct="1">
              <a:lnSpc>
                <a:spcPct val="80000"/>
              </a:lnSpc>
            </a:pPr>
            <a:r>
              <a:rPr lang="es-ES" sz="2000" smtClean="0"/>
              <a:t>CANTIDAD:</a:t>
            </a:r>
          </a:p>
          <a:p>
            <a:pPr algn="just" eaLnBrk="1" hangingPunct="1">
              <a:lnSpc>
                <a:spcPct val="80000"/>
              </a:lnSpc>
            </a:pPr>
            <a:r>
              <a:rPr lang="es-ES" sz="2000" b="0" smtClean="0"/>
              <a:t>Paquete envasados  al  vacío de 250 gramos.</a:t>
            </a:r>
          </a:p>
          <a:p>
            <a:pPr algn="just" eaLnBrk="1" hangingPunct="1">
              <a:lnSpc>
                <a:spcPct val="80000"/>
              </a:lnSpc>
            </a:pPr>
            <a:endParaRPr lang="es-ES" sz="2000" smtClean="0"/>
          </a:p>
          <a:p>
            <a:pPr algn="just" eaLnBrk="1" hangingPunct="1">
              <a:lnSpc>
                <a:spcPct val="80000"/>
              </a:lnSpc>
            </a:pPr>
            <a:r>
              <a:rPr lang="es-ES" sz="2000" smtClean="0"/>
              <a:t>PRECIO:</a:t>
            </a:r>
          </a:p>
          <a:p>
            <a:pPr algn="just" eaLnBrk="1" hangingPunct="1">
              <a:lnSpc>
                <a:spcPct val="80000"/>
              </a:lnSpc>
            </a:pPr>
            <a:r>
              <a:rPr lang="es-ES" sz="2000" b="0" smtClean="0"/>
              <a:t>¼  2’60€</a:t>
            </a:r>
          </a:p>
          <a:p>
            <a:pPr eaLnBrk="1" hangingPunct="1">
              <a:lnSpc>
                <a:spcPct val="80000"/>
              </a:lnSpc>
            </a:pPr>
            <a:endParaRPr lang="es-ES" sz="1800" smtClean="0"/>
          </a:p>
        </p:txBody>
      </p:sp>
      <p:sp>
        <p:nvSpPr>
          <p:cNvPr id="5" name="4 Marcador de texto"/>
          <p:cNvSpPr>
            <a:spLocks noGrp="1"/>
          </p:cNvSpPr>
          <p:nvPr>
            <p:ph type="body" sz="quarter" idx="3"/>
          </p:nvPr>
        </p:nvSpPr>
        <p:spPr>
          <a:xfrm>
            <a:off x="7235825" y="6092825"/>
            <a:ext cx="1439863" cy="403225"/>
          </a:xfrm>
        </p:spPr>
        <p:txBody>
          <a:bodyPr rtlCol="0">
            <a:normAutofit fontScale="92500" lnSpcReduction="10000"/>
          </a:bodyPr>
          <a:lstStyle/>
          <a:p>
            <a:pPr eaLnBrk="1" fontAlgn="auto" hangingPunct="1">
              <a:spcAft>
                <a:spcPts val="0"/>
              </a:spcAft>
              <a:buFont typeface="Arial" pitchFamily="34" charset="0"/>
              <a:buNone/>
              <a:defRPr/>
            </a:pPr>
            <a:r>
              <a:rPr lang="es-ES" dirty="0" smtClean="0"/>
              <a:t>PTV</a:t>
            </a:r>
            <a:endParaRPr lang="es-ES" dirty="0"/>
          </a:p>
        </p:txBody>
      </p:sp>
      <p:pic>
        <p:nvPicPr>
          <p:cNvPr id="15367" name="Picture 7" descr="longanizas_pascua"/>
          <p:cNvPicPr>
            <a:picLocks noChangeAspect="1" noChangeArrowheads="1"/>
          </p:cNvPicPr>
          <p:nvPr/>
        </p:nvPicPr>
        <p:blipFill>
          <a:blip r:embed="rId2"/>
          <a:srcRect/>
          <a:stretch>
            <a:fillRect/>
          </a:stretch>
        </p:blipFill>
        <p:spPr bwMode="auto">
          <a:xfrm>
            <a:off x="4500563" y="2060575"/>
            <a:ext cx="4321175" cy="315118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1 Título"/>
          <p:cNvSpPr>
            <a:spLocks noGrp="1"/>
          </p:cNvSpPr>
          <p:nvPr>
            <p:ph type="title"/>
          </p:nvPr>
        </p:nvSpPr>
        <p:spPr/>
        <p:txBody>
          <a:bodyPr/>
          <a:lstStyle/>
          <a:p>
            <a:pPr eaLnBrk="1" hangingPunct="1"/>
            <a:r>
              <a:rPr lang="es-ES" smtClean="0"/>
              <a:t>FARTONS POLO</a:t>
            </a:r>
          </a:p>
        </p:txBody>
      </p:sp>
      <p:sp>
        <p:nvSpPr>
          <p:cNvPr id="16386" name="3 Marcador de contenido"/>
          <p:cNvSpPr>
            <a:spLocks noGrp="1"/>
          </p:cNvSpPr>
          <p:nvPr>
            <p:ph sz="half" idx="2"/>
          </p:nvPr>
        </p:nvSpPr>
        <p:spPr>
          <a:xfrm>
            <a:off x="250825" y="1557338"/>
            <a:ext cx="4968875" cy="4568825"/>
          </a:xfrm>
        </p:spPr>
        <p:txBody>
          <a:bodyPr/>
          <a:lstStyle/>
          <a:p>
            <a:pPr eaLnBrk="1" hangingPunct="1">
              <a:lnSpc>
                <a:spcPct val="90000"/>
              </a:lnSpc>
              <a:buFont typeface="Arial" charset="0"/>
              <a:buNone/>
            </a:pPr>
            <a:r>
              <a:rPr lang="es-ES" sz="2800" b="1" smtClean="0"/>
              <a:t>DESCRIPCION:</a:t>
            </a:r>
            <a:r>
              <a:rPr lang="es-ES" sz="2800" smtClean="0"/>
              <a:t> Es un dulce de bollería alargado y con azúcar glaseado típico de Valencia.</a:t>
            </a:r>
          </a:p>
          <a:p>
            <a:pPr eaLnBrk="1" hangingPunct="1">
              <a:lnSpc>
                <a:spcPct val="90000"/>
              </a:lnSpc>
              <a:buFont typeface="Arial" charset="0"/>
              <a:buNone/>
            </a:pPr>
            <a:endParaRPr lang="es-ES" sz="2800" smtClean="0"/>
          </a:p>
          <a:p>
            <a:pPr eaLnBrk="1" hangingPunct="1">
              <a:lnSpc>
                <a:spcPct val="90000"/>
              </a:lnSpc>
              <a:buFont typeface="Arial" charset="0"/>
              <a:buNone/>
            </a:pPr>
            <a:r>
              <a:rPr lang="es-ES" sz="2800" b="1" smtClean="0"/>
              <a:t>CANTIDAD: </a:t>
            </a:r>
            <a:r>
              <a:rPr lang="es-ES" sz="2800" smtClean="0"/>
              <a:t>Se venden en paquetes de 6 unidades.</a:t>
            </a:r>
          </a:p>
          <a:p>
            <a:pPr eaLnBrk="1" hangingPunct="1">
              <a:lnSpc>
                <a:spcPct val="90000"/>
              </a:lnSpc>
              <a:buFont typeface="Arial" charset="0"/>
              <a:buNone/>
            </a:pPr>
            <a:endParaRPr lang="es-ES" sz="2800" smtClean="0"/>
          </a:p>
          <a:p>
            <a:pPr eaLnBrk="1" hangingPunct="1">
              <a:lnSpc>
                <a:spcPct val="90000"/>
              </a:lnSpc>
              <a:buFont typeface="Arial" charset="0"/>
              <a:buNone/>
            </a:pPr>
            <a:r>
              <a:rPr lang="es-ES" sz="2800" b="1" smtClean="0"/>
              <a:t>PRECIO:</a:t>
            </a:r>
            <a:r>
              <a:rPr lang="es-ES" sz="2800" smtClean="0"/>
              <a:t> 0’90 € el paquete.</a:t>
            </a:r>
          </a:p>
          <a:p>
            <a:pPr eaLnBrk="1" hangingPunct="1">
              <a:lnSpc>
                <a:spcPct val="90000"/>
              </a:lnSpc>
              <a:buFont typeface="Arial" charset="0"/>
              <a:buNone/>
            </a:pPr>
            <a:endParaRPr lang="es-ES" smtClean="0"/>
          </a:p>
        </p:txBody>
      </p:sp>
      <p:pic>
        <p:nvPicPr>
          <p:cNvPr id="16387" name="Picture 2"/>
          <p:cNvPicPr>
            <a:picLocks noChangeAspect="1" noChangeArrowheads="1"/>
          </p:cNvPicPr>
          <p:nvPr/>
        </p:nvPicPr>
        <p:blipFill>
          <a:blip r:embed="rId2"/>
          <a:srcRect/>
          <a:stretch>
            <a:fillRect/>
          </a:stretch>
        </p:blipFill>
        <p:spPr bwMode="auto">
          <a:xfrm>
            <a:off x="5795963" y="1268413"/>
            <a:ext cx="2852737" cy="558958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95288" y="1989138"/>
            <a:ext cx="3917950" cy="4248150"/>
          </a:xfrm>
          <a:prstGeom prst="rect">
            <a:avLst/>
          </a:prstGeom>
          <a:ln w="76200">
            <a:noFill/>
          </a:ln>
        </p:spPr>
        <p:style>
          <a:lnRef idx="2">
            <a:schemeClr val="accent6"/>
          </a:lnRef>
          <a:fillRef idx="1">
            <a:schemeClr val="lt1"/>
          </a:fillRef>
          <a:effectRef idx="0">
            <a:schemeClr val="accent6"/>
          </a:effectRef>
          <a:fontRef idx="minor">
            <a:schemeClr val="dk1"/>
          </a:fontRef>
        </p:style>
        <p:txBody>
          <a:bodyPr anchor="ctr"/>
          <a:lstStyle/>
          <a:p>
            <a:pPr>
              <a:spcBef>
                <a:spcPct val="20000"/>
              </a:spcBef>
              <a:defRPr/>
            </a:pPr>
            <a:r>
              <a:rPr lang="es-ES" sz="1600" b="1">
                <a:solidFill>
                  <a:srgbClr val="000000"/>
                </a:solidFill>
              </a:rPr>
              <a:t>DESCRIPCIÓN:</a:t>
            </a:r>
            <a:r>
              <a:rPr lang="es-ES" sz="1600">
                <a:solidFill>
                  <a:srgbClr val="000000"/>
                </a:solidFill>
              </a:rPr>
              <a:t> La </a:t>
            </a:r>
            <a:r>
              <a:rPr lang="es-ES" sz="1600" b="1">
                <a:solidFill>
                  <a:srgbClr val="000000"/>
                </a:solidFill>
              </a:rPr>
              <a:t>horchata</a:t>
            </a:r>
            <a:r>
              <a:rPr lang="es-ES" sz="1600">
                <a:solidFill>
                  <a:srgbClr val="000000"/>
                </a:solidFill>
              </a:rPr>
              <a:t> es una bebida refrescante (también postre), preparada con agua, azúcar y chufas. Las chufas son unos pequeños tubérculos subterráneos con forma de nudos que proceden de las raíces de la </a:t>
            </a:r>
            <a:r>
              <a:rPr lang="es-ES" sz="1600" i="1">
                <a:solidFill>
                  <a:srgbClr val="000000"/>
                </a:solidFill>
              </a:rPr>
              <a:t>juncia avellanada.</a:t>
            </a:r>
          </a:p>
          <a:p>
            <a:pPr>
              <a:spcBef>
                <a:spcPct val="20000"/>
              </a:spcBef>
              <a:defRPr/>
            </a:pPr>
            <a:endParaRPr lang="es-ES" sz="1600">
              <a:solidFill>
                <a:srgbClr val="000000"/>
              </a:solidFill>
            </a:endParaRPr>
          </a:p>
          <a:p>
            <a:pPr>
              <a:spcBef>
                <a:spcPct val="20000"/>
              </a:spcBef>
              <a:defRPr/>
            </a:pPr>
            <a:r>
              <a:rPr lang="es-ES" sz="1600" b="1">
                <a:solidFill>
                  <a:srgbClr val="000000"/>
                </a:solidFill>
              </a:rPr>
              <a:t>CANTIDAD:</a:t>
            </a:r>
            <a:r>
              <a:rPr lang="es-ES" sz="1600">
                <a:solidFill>
                  <a:srgbClr val="000000"/>
                </a:solidFill>
              </a:rPr>
              <a:t> A elegir por litros</a:t>
            </a:r>
          </a:p>
          <a:p>
            <a:pPr>
              <a:spcBef>
                <a:spcPct val="20000"/>
              </a:spcBef>
              <a:defRPr/>
            </a:pPr>
            <a:endParaRPr lang="es-ES" sz="1600" b="1">
              <a:solidFill>
                <a:srgbClr val="000000"/>
              </a:solidFill>
            </a:endParaRPr>
          </a:p>
          <a:p>
            <a:pPr>
              <a:spcBef>
                <a:spcPct val="20000"/>
              </a:spcBef>
              <a:defRPr/>
            </a:pPr>
            <a:r>
              <a:rPr lang="es-ES" sz="1600" b="1">
                <a:solidFill>
                  <a:srgbClr val="000000"/>
                </a:solidFill>
              </a:rPr>
              <a:t>INSTRUCCIONES DE USO:</a:t>
            </a:r>
          </a:p>
          <a:p>
            <a:pPr>
              <a:spcBef>
                <a:spcPct val="20000"/>
              </a:spcBef>
              <a:defRPr/>
            </a:pPr>
            <a:r>
              <a:rPr lang="es-ES" sz="1600">
                <a:solidFill>
                  <a:srgbClr val="000000"/>
                </a:solidFill>
              </a:rPr>
              <a:t>Para preparar granizado, mezclar una parte de  horchata con 3 partes de agua y poner en el congelador.</a:t>
            </a:r>
          </a:p>
          <a:p>
            <a:pPr>
              <a:spcBef>
                <a:spcPct val="20000"/>
              </a:spcBef>
              <a:defRPr/>
            </a:pPr>
            <a:r>
              <a:rPr lang="es-ES" sz="1600">
                <a:solidFill>
                  <a:srgbClr val="000000"/>
                </a:solidFill>
              </a:rPr>
              <a:t>Líquida: mezclar una parte de horchata con 4 de agua y a la nevera.</a:t>
            </a:r>
          </a:p>
          <a:p>
            <a:pPr>
              <a:spcBef>
                <a:spcPct val="20000"/>
              </a:spcBef>
              <a:defRPr/>
            </a:pPr>
            <a:endParaRPr lang="es-ES" sz="1600">
              <a:solidFill>
                <a:srgbClr val="000000"/>
              </a:solidFill>
            </a:endParaRPr>
          </a:p>
          <a:p>
            <a:pPr>
              <a:spcBef>
                <a:spcPct val="20000"/>
              </a:spcBef>
              <a:defRPr/>
            </a:pPr>
            <a:r>
              <a:rPr lang="es-ES" sz="1600" b="1">
                <a:solidFill>
                  <a:srgbClr val="000000"/>
                </a:solidFill>
              </a:rPr>
              <a:t>PRECIO:</a:t>
            </a:r>
            <a:r>
              <a:rPr lang="es-ES" sz="1600">
                <a:solidFill>
                  <a:srgbClr val="000000"/>
                </a:solidFill>
              </a:rPr>
              <a:t> 4,50€ el litro</a:t>
            </a:r>
          </a:p>
          <a:p>
            <a:pPr algn="just">
              <a:defRPr/>
            </a:pPr>
            <a:endParaRPr lang="es-ES">
              <a:solidFill>
                <a:srgbClr val="000000"/>
              </a:solidFill>
            </a:endParaRPr>
          </a:p>
        </p:txBody>
      </p:sp>
      <p:pic>
        <p:nvPicPr>
          <p:cNvPr id="17410" name="Picture 2"/>
          <p:cNvPicPr>
            <a:picLocks noGrp="1" noChangeAspect="1" noChangeArrowheads="1"/>
          </p:cNvPicPr>
          <p:nvPr>
            <p:ph idx="1"/>
          </p:nvPr>
        </p:nvPicPr>
        <p:blipFill>
          <a:blip r:embed="rId2"/>
          <a:srcRect/>
          <a:stretch>
            <a:fillRect/>
          </a:stretch>
        </p:blipFill>
        <p:spPr>
          <a:xfrm>
            <a:off x="4643438" y="1196975"/>
            <a:ext cx="3908425" cy="5192713"/>
          </a:xfrm>
        </p:spPr>
      </p:pic>
      <p:sp>
        <p:nvSpPr>
          <p:cNvPr id="17411" name="1 Título"/>
          <p:cNvSpPr>
            <a:spLocks noGrp="1"/>
          </p:cNvSpPr>
          <p:nvPr>
            <p:ph type="title"/>
          </p:nvPr>
        </p:nvSpPr>
        <p:spPr>
          <a:xfrm>
            <a:off x="468313" y="0"/>
            <a:ext cx="8229600" cy="1143000"/>
          </a:xfrm>
        </p:spPr>
        <p:txBody>
          <a:bodyPr/>
          <a:lstStyle/>
          <a:p>
            <a:pPr algn="ctr" eaLnBrk="1" hangingPunct="1"/>
            <a:r>
              <a:rPr lang="es-ES" sz="4400" smtClean="0"/>
              <a:t>HORCHATA CONCENTRADA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2"/>
          <a:srcRect/>
          <a:stretch>
            <a:fillRect/>
          </a:stretch>
        </p:blipFill>
        <p:spPr bwMode="auto">
          <a:xfrm>
            <a:off x="3708400" y="1196975"/>
            <a:ext cx="5435600" cy="5592763"/>
          </a:xfrm>
          <a:prstGeom prst="rect">
            <a:avLst/>
          </a:prstGeom>
          <a:noFill/>
          <a:ln w="9525">
            <a:noFill/>
            <a:miter lim="800000"/>
            <a:headEnd/>
            <a:tailEnd/>
          </a:ln>
        </p:spPr>
      </p:pic>
      <p:sp>
        <p:nvSpPr>
          <p:cNvPr id="8" name="7 Rectángulo"/>
          <p:cNvSpPr/>
          <p:nvPr/>
        </p:nvSpPr>
        <p:spPr>
          <a:xfrm>
            <a:off x="755650" y="1557338"/>
            <a:ext cx="4060825" cy="4392612"/>
          </a:xfrm>
          <a:prstGeom prst="rect">
            <a:avLst/>
          </a:prstGeom>
          <a:ln w="76200">
            <a:noFill/>
          </a:ln>
        </p:spPr>
        <p:style>
          <a:lnRef idx="2">
            <a:schemeClr val="accent6"/>
          </a:lnRef>
          <a:fillRef idx="1">
            <a:schemeClr val="lt1"/>
          </a:fillRef>
          <a:effectRef idx="0">
            <a:schemeClr val="accent6"/>
          </a:effectRef>
          <a:fontRef idx="minor">
            <a:schemeClr val="dk1"/>
          </a:fontRef>
        </p:style>
        <p:txBody>
          <a:bodyPr anchor="ctr"/>
          <a:lstStyle/>
          <a:p>
            <a:pPr>
              <a:spcBef>
                <a:spcPct val="20000"/>
              </a:spcBef>
              <a:defRPr/>
            </a:pPr>
            <a:endParaRPr lang="es-ES">
              <a:solidFill>
                <a:srgbClr val="000000"/>
              </a:solidFill>
              <a:latin typeface="Century Gothic" pitchFamily="34" charset="0"/>
            </a:endParaRPr>
          </a:p>
          <a:p>
            <a:pPr>
              <a:spcBef>
                <a:spcPct val="20000"/>
              </a:spcBef>
              <a:defRPr/>
            </a:pPr>
            <a:r>
              <a:rPr lang="es-ES" b="1">
                <a:solidFill>
                  <a:srgbClr val="000000"/>
                </a:solidFill>
              </a:rPr>
              <a:t>DESCRIPCIÓN: </a:t>
            </a:r>
            <a:r>
              <a:rPr lang="es-ES">
                <a:solidFill>
                  <a:srgbClr val="000000"/>
                </a:solidFill>
              </a:rPr>
              <a:t>La </a:t>
            </a:r>
            <a:r>
              <a:rPr lang="es-ES" b="1">
                <a:solidFill>
                  <a:srgbClr val="000000"/>
                </a:solidFill>
              </a:rPr>
              <a:t>horchata</a:t>
            </a:r>
            <a:r>
              <a:rPr lang="es-ES">
                <a:solidFill>
                  <a:srgbClr val="000000"/>
                </a:solidFill>
              </a:rPr>
              <a:t> es una bebida refrescante (también postre), preparada con agua, azúcar y chufas. Las chufas son unos pequeños tubérculos subterráneos con forma de nudos que proceden de las raíces de la </a:t>
            </a:r>
            <a:r>
              <a:rPr lang="es-ES" i="1">
                <a:solidFill>
                  <a:srgbClr val="000000"/>
                </a:solidFill>
              </a:rPr>
              <a:t>juncia avellanada</a:t>
            </a:r>
            <a:r>
              <a:rPr lang="es-ES">
                <a:solidFill>
                  <a:srgbClr val="000000"/>
                </a:solidFill>
              </a:rPr>
              <a:t> (</a:t>
            </a:r>
            <a:r>
              <a:rPr lang="es-ES" i="1">
                <a:solidFill>
                  <a:srgbClr val="000000"/>
                </a:solidFill>
              </a:rPr>
              <a:t>Cyperus esculentus</a:t>
            </a:r>
            <a:r>
              <a:rPr lang="es-ES">
                <a:solidFill>
                  <a:srgbClr val="000000"/>
                </a:solidFill>
              </a:rPr>
              <a:t>) que se llama así por la forma de su fruto parecido a la avellana.</a:t>
            </a:r>
          </a:p>
          <a:p>
            <a:pPr>
              <a:spcBef>
                <a:spcPct val="20000"/>
              </a:spcBef>
              <a:defRPr/>
            </a:pPr>
            <a:endParaRPr lang="es-ES">
              <a:solidFill>
                <a:srgbClr val="000000"/>
              </a:solidFill>
            </a:endParaRPr>
          </a:p>
          <a:p>
            <a:pPr>
              <a:spcBef>
                <a:spcPct val="20000"/>
              </a:spcBef>
              <a:defRPr/>
            </a:pPr>
            <a:r>
              <a:rPr lang="es-ES" b="1">
                <a:solidFill>
                  <a:srgbClr val="000000"/>
                </a:solidFill>
              </a:rPr>
              <a:t>CANTIDAD: </a:t>
            </a:r>
            <a:r>
              <a:rPr lang="es-ES">
                <a:solidFill>
                  <a:srgbClr val="000000"/>
                </a:solidFill>
              </a:rPr>
              <a:t>A elegir por litros</a:t>
            </a:r>
          </a:p>
          <a:p>
            <a:pPr>
              <a:spcBef>
                <a:spcPct val="20000"/>
              </a:spcBef>
              <a:defRPr/>
            </a:pPr>
            <a:endParaRPr lang="es-ES" b="1">
              <a:solidFill>
                <a:srgbClr val="000000"/>
              </a:solidFill>
            </a:endParaRPr>
          </a:p>
          <a:p>
            <a:pPr>
              <a:spcBef>
                <a:spcPct val="20000"/>
              </a:spcBef>
              <a:defRPr/>
            </a:pPr>
            <a:r>
              <a:rPr lang="es-ES" b="1">
                <a:solidFill>
                  <a:srgbClr val="000000"/>
                </a:solidFill>
              </a:rPr>
              <a:t>PRECIO: </a:t>
            </a:r>
            <a:r>
              <a:rPr lang="es-ES">
                <a:solidFill>
                  <a:srgbClr val="000000"/>
                </a:solidFill>
              </a:rPr>
              <a:t>1.10 €</a:t>
            </a:r>
            <a:endParaRPr lang="es-ES" b="1">
              <a:solidFill>
                <a:srgbClr val="000000"/>
              </a:solidFill>
            </a:endParaRPr>
          </a:p>
          <a:p>
            <a:pPr>
              <a:spcBef>
                <a:spcPct val="20000"/>
              </a:spcBef>
              <a:defRPr/>
            </a:pPr>
            <a:endParaRPr lang="es-ES" sz="1600">
              <a:solidFill>
                <a:srgbClr val="000000"/>
              </a:solidFill>
            </a:endParaRPr>
          </a:p>
          <a:p>
            <a:pPr algn="just">
              <a:defRPr/>
            </a:pPr>
            <a:endParaRPr lang="es-ES">
              <a:solidFill>
                <a:srgbClr val="000000"/>
              </a:solidFill>
            </a:endParaRPr>
          </a:p>
        </p:txBody>
      </p:sp>
      <p:sp>
        <p:nvSpPr>
          <p:cNvPr id="18435" name="6 CuadroTexto"/>
          <p:cNvSpPr txBox="1">
            <a:spLocks noChangeArrowheads="1"/>
          </p:cNvSpPr>
          <p:nvPr/>
        </p:nvSpPr>
        <p:spPr bwMode="auto">
          <a:xfrm>
            <a:off x="900113" y="476250"/>
            <a:ext cx="7416800" cy="769938"/>
          </a:xfrm>
          <a:prstGeom prst="rect">
            <a:avLst/>
          </a:prstGeom>
          <a:noFill/>
          <a:ln w="9525">
            <a:noFill/>
            <a:miter lim="800000"/>
            <a:headEnd/>
            <a:tailEnd/>
          </a:ln>
        </p:spPr>
        <p:txBody>
          <a:bodyPr>
            <a:spAutoFit/>
          </a:bodyPr>
          <a:lstStyle/>
          <a:p>
            <a:pPr algn="ctr"/>
            <a:r>
              <a:rPr lang="es-ES" sz="4400" b="1">
                <a:latin typeface="Calibri" pitchFamily="34" charset="0"/>
              </a:rPr>
              <a:t>HORCHATA UPERISADA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Título"/>
          <p:cNvSpPr>
            <a:spLocks noGrp="1"/>
          </p:cNvSpPr>
          <p:nvPr>
            <p:ph type="title"/>
          </p:nvPr>
        </p:nvSpPr>
        <p:spPr>
          <a:xfrm>
            <a:off x="498475" y="287338"/>
            <a:ext cx="7921625" cy="1162050"/>
          </a:xfrm>
        </p:spPr>
        <p:txBody>
          <a:bodyPr/>
          <a:lstStyle/>
          <a:p>
            <a:pPr algn="ctr" eaLnBrk="1" hangingPunct="1"/>
            <a:r>
              <a:rPr lang="es-ES" sz="4800" smtClean="0"/>
              <a:t>ARROZ NORMAL EXTRA </a:t>
            </a:r>
          </a:p>
        </p:txBody>
      </p:sp>
      <p:sp>
        <p:nvSpPr>
          <p:cNvPr id="19458" name="3 Marcador de texto"/>
          <p:cNvSpPr>
            <a:spLocks noGrp="1"/>
          </p:cNvSpPr>
          <p:nvPr>
            <p:ph type="body" sz="half" idx="2"/>
          </p:nvPr>
        </p:nvSpPr>
        <p:spPr>
          <a:xfrm>
            <a:off x="395288" y="1628775"/>
            <a:ext cx="3529012" cy="4691063"/>
          </a:xfrm>
        </p:spPr>
        <p:txBody>
          <a:bodyPr/>
          <a:lstStyle/>
          <a:p>
            <a:pPr algn="just" eaLnBrk="1" hangingPunct="1"/>
            <a:r>
              <a:rPr lang="es-ES" sz="1600" b="1" smtClean="0"/>
              <a:t>DESCRIPCIÓN: </a:t>
            </a:r>
            <a:r>
              <a:rPr lang="es-ES" sz="1600" smtClean="0"/>
              <a:t>El Arroz Redondo LA CAMPANA es el Arroz de siempre. Es un Arroz seleccionado especialmente entre las variedades botánicas valencianas para ofrecerle el mejor grano para disfrutar de la cocina mediterránea. Su grano tiene la característica de absorber los sabores del caldo en que se cocina haciéndolo el Arroz ideal para la Paella entre otros platos típicamente Valencianos.</a:t>
            </a:r>
          </a:p>
          <a:p>
            <a:pPr algn="just" eaLnBrk="1" hangingPunct="1"/>
            <a:endParaRPr lang="es-ES" sz="1600" smtClean="0"/>
          </a:p>
          <a:p>
            <a:pPr algn="just" eaLnBrk="1" hangingPunct="1"/>
            <a:r>
              <a:rPr lang="es-ES" sz="1600" b="1" smtClean="0"/>
              <a:t>CANTIDAD: </a:t>
            </a:r>
            <a:r>
              <a:rPr lang="es-ES" sz="1600" smtClean="0"/>
              <a:t>por kilos</a:t>
            </a:r>
          </a:p>
          <a:p>
            <a:pPr algn="just" eaLnBrk="1" hangingPunct="1"/>
            <a:endParaRPr lang="es-ES" sz="1600" b="1" smtClean="0"/>
          </a:p>
          <a:p>
            <a:pPr algn="just" eaLnBrk="1" hangingPunct="1"/>
            <a:r>
              <a:rPr lang="es-ES" sz="1600" b="1" smtClean="0"/>
              <a:t>PRECIO: </a:t>
            </a:r>
            <a:r>
              <a:rPr lang="es-ES" sz="1600" smtClean="0"/>
              <a:t>0,80€ el kilo</a:t>
            </a:r>
          </a:p>
        </p:txBody>
      </p:sp>
      <p:pic>
        <p:nvPicPr>
          <p:cNvPr id="19459" name="Picture 3"/>
          <p:cNvPicPr>
            <a:picLocks noGrp="1" noChangeAspect="1" noChangeArrowheads="1"/>
          </p:cNvPicPr>
          <p:nvPr>
            <p:ph idx="1"/>
          </p:nvPr>
        </p:nvPicPr>
        <p:blipFill>
          <a:blip r:embed="rId2"/>
          <a:srcRect/>
          <a:stretch>
            <a:fillRect/>
          </a:stretch>
        </p:blipFill>
        <p:spPr>
          <a:xfrm>
            <a:off x="4284663" y="1628775"/>
            <a:ext cx="4095750" cy="4706938"/>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3 Marcador de texto"/>
          <p:cNvSpPr>
            <a:spLocks noGrp="1"/>
          </p:cNvSpPr>
          <p:nvPr>
            <p:ph type="body" sz="half" idx="2"/>
          </p:nvPr>
        </p:nvSpPr>
        <p:spPr>
          <a:xfrm>
            <a:off x="539750" y="1341438"/>
            <a:ext cx="3600450" cy="4691062"/>
          </a:xfrm>
        </p:spPr>
        <p:txBody>
          <a:bodyPr/>
          <a:lstStyle/>
          <a:p>
            <a:pPr algn="just" eaLnBrk="1" hangingPunct="1"/>
            <a:r>
              <a:rPr lang="es-ES" sz="2300" b="1" smtClean="0"/>
              <a:t>DESCRIPCIÓN: </a:t>
            </a:r>
            <a:r>
              <a:rPr lang="es-ES" sz="2300" smtClean="0"/>
              <a:t>El arroz La Campana de Oro conserva en cada grano la tradición arrocera más exquisita del último siglo, personificada en la variedad del mayor prestifio culinario, el arroz Bomba.)</a:t>
            </a:r>
          </a:p>
          <a:p>
            <a:pPr algn="just" eaLnBrk="1" hangingPunct="1"/>
            <a:endParaRPr lang="es-ES" sz="2300" smtClean="0"/>
          </a:p>
          <a:p>
            <a:pPr algn="just" eaLnBrk="1" hangingPunct="1"/>
            <a:r>
              <a:rPr lang="es-ES" sz="2300" b="1" smtClean="0"/>
              <a:t>CANTIDAD: </a:t>
            </a:r>
            <a:r>
              <a:rPr lang="es-ES" sz="2300" smtClean="0"/>
              <a:t>por kilos</a:t>
            </a:r>
            <a:endParaRPr lang="es-ES" sz="2300" b="1" smtClean="0"/>
          </a:p>
          <a:p>
            <a:pPr algn="just" eaLnBrk="1" hangingPunct="1"/>
            <a:endParaRPr lang="es-ES" sz="2300" b="1" smtClean="0"/>
          </a:p>
          <a:p>
            <a:pPr algn="just" eaLnBrk="1" hangingPunct="1"/>
            <a:r>
              <a:rPr lang="es-ES" sz="2300" b="1" smtClean="0"/>
              <a:t>PRECIO: </a:t>
            </a:r>
            <a:r>
              <a:rPr lang="es-ES" sz="2300" smtClean="0"/>
              <a:t>3,15€ el kilo</a:t>
            </a:r>
          </a:p>
        </p:txBody>
      </p:sp>
      <p:sp>
        <p:nvSpPr>
          <p:cNvPr id="20482" name="1 Título"/>
          <p:cNvSpPr>
            <a:spLocks noGrp="1"/>
          </p:cNvSpPr>
          <p:nvPr>
            <p:ph type="title"/>
          </p:nvPr>
        </p:nvSpPr>
        <p:spPr>
          <a:xfrm>
            <a:off x="457200" y="0"/>
            <a:ext cx="8196263" cy="1162050"/>
          </a:xfrm>
        </p:spPr>
        <p:txBody>
          <a:bodyPr/>
          <a:lstStyle/>
          <a:p>
            <a:pPr algn="ctr" eaLnBrk="1" hangingPunct="1"/>
            <a:r>
              <a:rPr lang="es-ES" sz="4800" smtClean="0"/>
              <a:t>ARROZ BOMBA </a:t>
            </a:r>
          </a:p>
        </p:txBody>
      </p:sp>
      <p:pic>
        <p:nvPicPr>
          <p:cNvPr id="20483" name="Picture 2"/>
          <p:cNvPicPr>
            <a:picLocks noGrp="1" noChangeAspect="1" noChangeArrowheads="1"/>
          </p:cNvPicPr>
          <p:nvPr>
            <p:ph idx="1"/>
          </p:nvPr>
        </p:nvPicPr>
        <p:blipFill>
          <a:blip r:embed="rId2"/>
          <a:srcRect/>
          <a:stretch>
            <a:fillRect/>
          </a:stretch>
        </p:blipFill>
        <p:spPr>
          <a:xfrm>
            <a:off x="4572000" y="1125538"/>
            <a:ext cx="3351213" cy="5545137"/>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Título"/>
          <p:cNvSpPr>
            <a:spLocks noGrp="1"/>
          </p:cNvSpPr>
          <p:nvPr>
            <p:ph type="title"/>
          </p:nvPr>
        </p:nvSpPr>
        <p:spPr>
          <a:xfrm>
            <a:off x="395288" y="0"/>
            <a:ext cx="8362950" cy="1162050"/>
          </a:xfrm>
        </p:spPr>
        <p:txBody>
          <a:bodyPr/>
          <a:lstStyle/>
          <a:p>
            <a:pPr algn="ctr" eaLnBrk="1" hangingPunct="1"/>
            <a:r>
              <a:rPr lang="es-ES" sz="4400" smtClean="0"/>
              <a:t>BOLLET</a:t>
            </a:r>
          </a:p>
        </p:txBody>
      </p:sp>
      <p:sp>
        <p:nvSpPr>
          <p:cNvPr id="21506" name="3 Marcador de texto"/>
          <p:cNvSpPr>
            <a:spLocks noGrp="1"/>
          </p:cNvSpPr>
          <p:nvPr>
            <p:ph type="body" sz="half" idx="2"/>
          </p:nvPr>
        </p:nvSpPr>
        <p:spPr>
          <a:xfrm>
            <a:off x="250825" y="1268413"/>
            <a:ext cx="3673475" cy="5113337"/>
          </a:xfrm>
        </p:spPr>
        <p:txBody>
          <a:bodyPr/>
          <a:lstStyle/>
          <a:p>
            <a:pPr algn="just" eaLnBrk="1" hangingPunct="1">
              <a:lnSpc>
                <a:spcPct val="90000"/>
              </a:lnSpc>
            </a:pPr>
            <a:r>
              <a:rPr lang="es-ES" sz="2400" b="1" smtClean="0"/>
              <a:t>DESCRIPCIÓN: </a:t>
            </a:r>
            <a:r>
              <a:rPr lang="es-ES" sz="2400" smtClean="0"/>
              <a:t>El "Bollet" es el chocolate cilíndrico elaborado "a la piedra" con la fórmula tradicional valenciana, hecho a mano uno a uno, con cacao, azúcar de caña, harina de arroz y vainilla... Un manjar para el paladar. </a:t>
            </a:r>
          </a:p>
          <a:p>
            <a:pPr algn="just" eaLnBrk="1" hangingPunct="1">
              <a:lnSpc>
                <a:spcPct val="90000"/>
              </a:lnSpc>
            </a:pPr>
            <a:endParaRPr lang="es-ES" sz="2400" smtClean="0"/>
          </a:p>
          <a:p>
            <a:pPr algn="just" eaLnBrk="1" hangingPunct="1">
              <a:lnSpc>
                <a:spcPct val="90000"/>
              </a:lnSpc>
            </a:pPr>
            <a:r>
              <a:rPr lang="es-ES" sz="2400" b="1" smtClean="0"/>
              <a:t>CANTIDAD: </a:t>
            </a:r>
            <a:r>
              <a:rPr lang="es-ES" sz="2400" smtClean="0"/>
              <a:t>lingotes</a:t>
            </a:r>
          </a:p>
          <a:p>
            <a:pPr algn="just" eaLnBrk="1" hangingPunct="1">
              <a:lnSpc>
                <a:spcPct val="90000"/>
              </a:lnSpc>
            </a:pPr>
            <a:endParaRPr lang="es-ES" sz="2400" b="1" smtClean="0"/>
          </a:p>
          <a:p>
            <a:pPr algn="just" eaLnBrk="1" hangingPunct="1">
              <a:lnSpc>
                <a:spcPct val="90000"/>
              </a:lnSpc>
            </a:pPr>
            <a:r>
              <a:rPr lang="es-ES" sz="2400" b="1" smtClean="0"/>
              <a:t>PRECIO: </a:t>
            </a:r>
            <a:r>
              <a:rPr lang="es-ES" sz="2400" smtClean="0"/>
              <a:t>1€</a:t>
            </a:r>
            <a:endParaRPr lang="es-ES" sz="2400" b="1" smtClean="0"/>
          </a:p>
        </p:txBody>
      </p:sp>
      <p:pic>
        <p:nvPicPr>
          <p:cNvPr id="21507" name="Picture 2" descr="C:\Documents and Settings\idfeco\Escritorio\bollet.jpg"/>
          <p:cNvPicPr>
            <a:picLocks noChangeAspect="1" noChangeArrowheads="1"/>
          </p:cNvPicPr>
          <p:nvPr/>
        </p:nvPicPr>
        <p:blipFill>
          <a:blip r:embed="rId2"/>
          <a:srcRect/>
          <a:stretch>
            <a:fillRect/>
          </a:stretch>
        </p:blipFill>
        <p:spPr bwMode="auto">
          <a:xfrm>
            <a:off x="4140200" y="1341438"/>
            <a:ext cx="4779963" cy="504031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547</Words>
  <Application>Microsoft Office PowerPoint</Application>
  <PresentationFormat>Presentación en pantalla (4:3)</PresentationFormat>
  <Paragraphs>116</Paragraphs>
  <Slides>13</Slides>
  <Notes>0</Notes>
  <HiddenSlides>0</HiddenSlides>
  <MMClips>0</MMClips>
  <ScaleCrop>false</ScaleCrop>
  <HeadingPairs>
    <vt:vector size="6" baseType="variant">
      <vt:variant>
        <vt:lpstr>Fuentes usadas</vt:lpstr>
      </vt:variant>
      <vt:variant>
        <vt:i4>3</vt:i4>
      </vt:variant>
      <vt:variant>
        <vt:lpstr>Plantilla de diseño</vt:lpstr>
      </vt:variant>
      <vt:variant>
        <vt:i4>1</vt:i4>
      </vt:variant>
      <vt:variant>
        <vt:lpstr>Títulos de diapositiva</vt:lpstr>
      </vt:variant>
      <vt:variant>
        <vt:i4>13</vt:i4>
      </vt:variant>
    </vt:vector>
  </HeadingPairs>
  <TitlesOfParts>
    <vt:vector size="17" baseType="lpstr">
      <vt:lpstr>Arial</vt:lpstr>
      <vt:lpstr>Calibri</vt:lpstr>
      <vt:lpstr>Century Gothic</vt:lpstr>
      <vt:lpstr>Tema de Office</vt:lpstr>
      <vt:lpstr>CATÁLOGO DE PRODUCTOS</vt:lpstr>
      <vt:lpstr>ROSQUILLETAS VELARTE                            </vt:lpstr>
      <vt:lpstr>LONGANIZAS DE PASCUA</vt:lpstr>
      <vt:lpstr>FARTONS POLO</vt:lpstr>
      <vt:lpstr>HORCHATA CONCENTRADA</vt:lpstr>
      <vt:lpstr>Diapositiva 6</vt:lpstr>
      <vt:lpstr>ARROZ NORMAL EXTRA </vt:lpstr>
      <vt:lpstr>ARROZ BOMBA </vt:lpstr>
      <vt:lpstr>BOLLET</vt:lpstr>
      <vt:lpstr>CHOCOLATE PICANTE</vt:lpstr>
      <vt:lpstr>CHOCOLATE ALMENDRAS</vt:lpstr>
      <vt:lpstr>CHOCOLATE TAZA POLVO</vt:lpstr>
      <vt:lpstr>DATOS DE CONTACTO</vt:lpstr>
    </vt:vector>
  </TitlesOfParts>
  <Company>Florida Centre de Formació</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PRODUCTE:                             </dc:title>
  <dc:creator>idfeco</dc:creator>
  <cp:lastModifiedBy>esther romo</cp:lastModifiedBy>
  <cp:revision>23</cp:revision>
  <dcterms:created xsi:type="dcterms:W3CDTF">2011-03-02T08:34:45Z</dcterms:created>
  <dcterms:modified xsi:type="dcterms:W3CDTF">2011-03-30T07:35:08Z</dcterms:modified>
</cp:coreProperties>
</file>