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1" r:id="rId2"/>
    <p:sldId id="296" r:id="rId3"/>
    <p:sldId id="258" r:id="rId4"/>
    <p:sldId id="259" r:id="rId5"/>
    <p:sldId id="300" r:id="rId6"/>
    <p:sldId id="263" r:id="rId7"/>
    <p:sldId id="265" r:id="rId8"/>
    <p:sldId id="266" r:id="rId9"/>
    <p:sldId id="268" r:id="rId10"/>
    <p:sldId id="270" r:id="rId11"/>
    <p:sldId id="272" r:id="rId12"/>
    <p:sldId id="275" r:id="rId13"/>
    <p:sldId id="277" r:id="rId14"/>
    <p:sldId id="279" r:id="rId15"/>
    <p:sldId id="281" r:id="rId16"/>
    <p:sldId id="284" r:id="rId17"/>
    <p:sldId id="286" r:id="rId18"/>
    <p:sldId id="288" r:id="rId19"/>
    <p:sldId id="290" r:id="rId20"/>
    <p:sldId id="292" r:id="rId21"/>
    <p:sldId id="293" r:id="rId22"/>
    <p:sldId id="298" r:id="rId23"/>
    <p:sldId id="299" r:id="rId2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07BD"/>
    <a:srgbClr val="115B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>
        <p:scale>
          <a:sx n="82" d="100"/>
          <a:sy n="82" d="100"/>
        </p:scale>
        <p:origin x="-1122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5 Rectángulo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9 Rectángulo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10 Rectángulo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11 Rectángulo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12 Rectángulo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13 Rectángulo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5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3A6B35-8B57-409F-B066-3E41DC71B213}" type="datetimeFigureOut">
              <a:rPr lang="es-ES"/>
              <a:pPr>
                <a:defRPr/>
              </a:pPr>
              <a:t>25/04/2011</a:t>
            </a:fld>
            <a:endParaRPr lang="es-ES"/>
          </a:p>
        </p:txBody>
      </p:sp>
      <p:sp>
        <p:nvSpPr>
          <p:cNvPr id="16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7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717BFD-BC63-4E88-9AB3-4E1A4D6C1B9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B91E4-B400-464C-85A0-17DEB139C25E}" type="datetimeFigureOut">
              <a:rPr lang="es-ES"/>
              <a:pPr>
                <a:defRPr/>
              </a:pPr>
              <a:t>25/04/2011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0ECDA-3860-4FE7-B767-CAC2E55695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963EC-CFB2-4E3A-99E3-C9260A9480C0}" type="datetimeFigureOut">
              <a:rPr lang="es-ES"/>
              <a:pPr>
                <a:defRPr/>
              </a:pPr>
              <a:t>25/04/2011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4A715-E23A-4822-8507-EF327D55BE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CD474-3C27-4745-A205-9C8EEE68FA2F}" type="datetimeFigureOut">
              <a:rPr lang="es-ES"/>
              <a:pPr>
                <a:defRPr/>
              </a:pPr>
              <a:t>25/04/2011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7A6EE-FDD6-42D5-820A-77F879BAAC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orma libre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4 Forma libre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5 Forma libre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6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13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19 Rectángulo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22 Rectángulo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23 Rectángulo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CAB117-81E2-4430-B63B-372C78227E29}" type="datetimeFigureOut">
              <a:rPr lang="es-ES"/>
              <a:pPr>
                <a:defRPr/>
              </a:pPr>
              <a:t>25/04/2011</a:t>
            </a:fld>
            <a:endParaRPr lang="es-ES"/>
          </a:p>
        </p:txBody>
      </p:sp>
      <p:sp>
        <p:nvSpPr>
          <p:cNvPr id="2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8C73FF-D901-44D2-AD24-DA7663CE91E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C915F6-8595-4257-9582-6735F0B022B3}" type="datetimeFigureOut">
              <a:rPr lang="es-ES"/>
              <a:pPr>
                <a:defRPr/>
              </a:pPr>
              <a:t>25/04/2011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E540FD-2C89-45B1-AB8E-A8215C28006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Rectángulo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8 Rectángulo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9 Rectángulo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0 Rectángulo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11 Rectángulo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12 Rectángulo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13 Rectángulo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14 Rectángulo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F496A4-1216-4D81-A7DE-F167FFC23F93}" type="datetimeFigureOut">
              <a:rPr lang="es-ES"/>
              <a:pPr>
                <a:defRPr/>
              </a:pPr>
              <a:t>25/04/2011</a:t>
            </a:fld>
            <a:endParaRPr lang="es-ES"/>
          </a:p>
        </p:txBody>
      </p:sp>
      <p:sp>
        <p:nvSpPr>
          <p:cNvPr id="1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1396CF-948B-49C5-AA37-8A6D33C6939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AE49A-D94F-4ADA-9CC4-53D268233FE9}" type="datetimeFigureOut">
              <a:rPr lang="es-ES"/>
              <a:pPr>
                <a:defRPr/>
              </a:pPr>
              <a:t>25/04/2011</a:t>
            </a:fld>
            <a:endParaRPr lang="es-ES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99481-9489-42BB-8FBF-1A3B120AA45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2544C7-933E-47D6-AB2F-8C58ADBC464E}" type="datetimeFigureOut">
              <a:rPr lang="es-ES"/>
              <a:pPr>
                <a:defRPr/>
              </a:pPr>
              <a:t>25/04/2011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10747A-F312-4EA6-BCD1-CF17FA3B98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22B4C-DB93-4005-BF51-AD420D2F958A}" type="datetimeFigureOut">
              <a:rPr lang="es-ES"/>
              <a:pPr>
                <a:defRPr/>
              </a:pPr>
              <a:t>25/04/2011</a:t>
            </a:fld>
            <a:endParaRPr lang="es-E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8EA3A-63B0-4AA3-9680-76EAEB5925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5 Conector recto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19 Grupo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7 Conector recto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Conector recto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25 Grupo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11 Conector recto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29 Grupo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15 Conector recto"/>
            <p:cNvCxnSpPr/>
            <p:nvPr/>
          </p:nvCxnSpPr>
          <p:spPr>
            <a:xfrm rot="16200000">
              <a:off x="6663592" y="12983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 rot="5400000" flipH="1">
              <a:off x="6744512" y="12973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E19195-3042-40F2-B403-B229A0C5EF16}" type="datetimeFigureOut">
              <a:rPr lang="es-ES"/>
              <a:pPr>
                <a:defRPr/>
              </a:pPr>
              <a:t>25/04/2011</a:t>
            </a:fld>
            <a:endParaRPr lang="es-ES"/>
          </a:p>
        </p:txBody>
      </p:sp>
      <p:sp>
        <p:nvSpPr>
          <p:cNvPr id="20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1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1ED56E-E0FB-4C74-990A-397F1C56DE2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Rectángulo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Rectángulo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9 Rectángulo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0 Rectángulo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16 Rectángulo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060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FA4CD5D-09D3-401A-91EF-DD87D655A5FF}" type="datetimeFigureOut">
              <a:rPr lang="es-ES"/>
              <a:pPr>
                <a:defRPr/>
              </a:pPr>
              <a:t>25/04/2011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E3D432E-90E6-4EB1-ADC0-F8ED06DB12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79" r:id="rId2"/>
    <p:sldLayoutId id="2147483785" r:id="rId3"/>
    <p:sldLayoutId id="2147483786" r:id="rId4"/>
    <p:sldLayoutId id="2147483787" r:id="rId5"/>
    <p:sldLayoutId id="2147483780" r:id="rId6"/>
    <p:sldLayoutId id="2147483788" r:id="rId7"/>
    <p:sldLayoutId id="2147483781" r:id="rId8"/>
    <p:sldLayoutId id="2147483789" r:id="rId9"/>
    <p:sldLayoutId id="2147483782" r:id="rId10"/>
    <p:sldLayoutId id="21474837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FAE0E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AE0EC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AE0EC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AE0EC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AE0EC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AE0EC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AE0EC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AE0EC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AE0EC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slide" Target="slide5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slide" Target="slide5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slide" Target="slide5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54QXFV2xnWA&amp;feature=related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://es.wikipedia.org/wiki/Espinosa_de_los_Monteros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lunada.info/" TargetMode="External"/><Relationship Id="rId5" Type="http://schemas.openxmlformats.org/officeDocument/2006/relationships/hyperlink" Target="http://www.espinosadelosmonteros.es/radio/" TargetMode="External"/><Relationship Id="rId4" Type="http://schemas.openxmlformats.org/officeDocument/2006/relationships/hyperlink" Target="http://www.espinosadelosmonteros.es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slide" Target="slide5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slide" Target="slide5.xml"/><Relationship Id="rId5" Type="http://schemas.openxmlformats.org/officeDocument/2006/relationships/image" Target="../media/image38.emf"/><Relationship Id="rId4" Type="http://schemas.openxmlformats.org/officeDocument/2006/relationships/package" Target="../embeddings/Hoja_de_c_lculo_de_Microsoft_Excel1.xls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pinosadelosmonteros.es/instituto/paginas/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hyperlink" Target="http://www.espinosadelosmonteros.es/instituto/paginas/Nuestro%20instituto.htm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jede_espinosa@hotmail.com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9.xml"/><Relationship Id="rId3" Type="http://schemas.openxmlformats.org/officeDocument/2006/relationships/slide" Target="slide6.xml"/><Relationship Id="rId7" Type="http://schemas.openxmlformats.org/officeDocument/2006/relationships/slide" Target="slide12.xml"/><Relationship Id="rId12" Type="http://schemas.openxmlformats.org/officeDocument/2006/relationships/slide" Target="slide18.xml"/><Relationship Id="rId17" Type="http://schemas.openxmlformats.org/officeDocument/2006/relationships/slide" Target="slide23.xml"/><Relationship Id="rId2" Type="http://schemas.openxmlformats.org/officeDocument/2006/relationships/audio" Target="../media/audio2.wav"/><Relationship Id="rId16" Type="http://schemas.openxmlformats.org/officeDocument/2006/relationships/slide" Target="slide2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1.xml"/><Relationship Id="rId11" Type="http://schemas.openxmlformats.org/officeDocument/2006/relationships/slide" Target="slide17.xml"/><Relationship Id="rId5" Type="http://schemas.openxmlformats.org/officeDocument/2006/relationships/slide" Target="slide9.xml"/><Relationship Id="rId15" Type="http://schemas.openxmlformats.org/officeDocument/2006/relationships/slide" Target="slide21.xml"/><Relationship Id="rId10" Type="http://schemas.openxmlformats.org/officeDocument/2006/relationships/slide" Target="slide16.xml"/><Relationship Id="rId4" Type="http://schemas.openxmlformats.org/officeDocument/2006/relationships/slide" Target="slide7.xml"/><Relationship Id="rId9" Type="http://schemas.openxmlformats.org/officeDocument/2006/relationships/slide" Target="slide14.xml"/><Relationship Id="rId14" Type="http://schemas.openxmlformats.org/officeDocument/2006/relationships/slide" Target="slide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slide" Target="slide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214313" y="156567"/>
            <a:ext cx="8929687" cy="5000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8500" spc="-150" dirty="0" smtClean="0">
                <a:solidFill>
                  <a:srgbClr val="FFFF00"/>
                </a:solidFill>
                <a:latin typeface="Curlz MT" pitchFamily="82" charset="0"/>
              </a:rPr>
              <a:t>CATÁLOGO DE PRODUCTOS DE</a:t>
            </a:r>
            <a:br>
              <a:rPr lang="es-ES" sz="8500" spc="-150" dirty="0" smtClean="0">
                <a:solidFill>
                  <a:srgbClr val="FFFF00"/>
                </a:solidFill>
                <a:latin typeface="Curlz MT" pitchFamily="82" charset="0"/>
              </a:rPr>
            </a:br>
            <a:r>
              <a:rPr lang="es-ES" sz="8500" spc="-150" dirty="0" smtClean="0">
                <a:solidFill>
                  <a:srgbClr val="FFFF00"/>
                </a:solidFill>
                <a:latin typeface="Curlz MT" pitchFamily="82" charset="0"/>
              </a:rPr>
              <a:t/>
            </a:r>
            <a:br>
              <a:rPr lang="es-ES" sz="8500" spc="-150" dirty="0" smtClean="0">
                <a:solidFill>
                  <a:srgbClr val="FFFF00"/>
                </a:solidFill>
                <a:latin typeface="Curlz MT" pitchFamily="82" charset="0"/>
              </a:rPr>
            </a:br>
            <a:r>
              <a:rPr lang="es-ES" sz="8500" spc="-150" dirty="0" smtClean="0">
                <a:solidFill>
                  <a:srgbClr val="FFFF00"/>
                </a:solidFill>
                <a:latin typeface="Curlz MT" pitchFamily="82" charset="0"/>
              </a:rPr>
              <a:t>ESPINOSA DE </a:t>
            </a:r>
            <a:br>
              <a:rPr lang="es-ES" sz="8500" spc="-150" dirty="0" smtClean="0">
                <a:solidFill>
                  <a:srgbClr val="FFFF00"/>
                </a:solidFill>
                <a:latin typeface="Curlz MT" pitchFamily="82" charset="0"/>
              </a:rPr>
            </a:br>
            <a:r>
              <a:rPr lang="es-ES" sz="8500" spc="-150" dirty="0" smtClean="0">
                <a:solidFill>
                  <a:srgbClr val="FFFF00"/>
                </a:solidFill>
                <a:latin typeface="Curlz MT" pitchFamily="82" charset="0"/>
              </a:rPr>
              <a:t>LOS MONTEROS</a:t>
            </a:r>
            <a:endParaRPr lang="es-ES" sz="8500" spc="-150" dirty="0">
              <a:solidFill>
                <a:srgbClr val="FFFF00"/>
              </a:solidFill>
              <a:latin typeface="Curlz MT" pitchFamily="82" charset="0"/>
            </a:endParaRPr>
          </a:p>
        </p:txBody>
      </p:sp>
      <p:pic>
        <p:nvPicPr>
          <p:cNvPr id="5" name="Canto de pajaro.wav">
            <a:hlinkClick r:id="" action="ppaction://media"/>
          </p:cNvPr>
          <p:cNvPicPr>
            <a:picLocks noRot="1" noChangeAspect="1"/>
          </p:cNvPicPr>
          <p:nvPr>
            <a:wavAudioFile r:embed="rId1" name="Canto de pajaro.wav"/>
          </p:nvPr>
        </p:nvPicPr>
        <p:blipFill>
          <a:blip r:embed="rId3" cstate="print"/>
          <a:stretch>
            <a:fillRect/>
          </a:stretch>
        </p:blipFill>
        <p:spPr>
          <a:xfrm>
            <a:off x="107504" y="188640"/>
            <a:ext cx="288032" cy="288032"/>
          </a:xfrm>
          <a:prstGeom prst="rect">
            <a:avLst/>
          </a:prstGeom>
        </p:spPr>
      </p:pic>
    </p:spTree>
  </p:cSld>
  <p:clrMapOvr>
    <a:masterClrMapping/>
  </p:clrMapOvr>
  <p:transition>
    <p:wipe/>
    <p:sndAc>
      <p:stSnd>
        <p:snd r:embed="rId1" name="Canto de pajar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3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706438" y="1350963"/>
            <a:ext cx="7753994" cy="1935162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dirty="0" smtClean="0"/>
              <a:t>                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s-ES" dirty="0" smtClean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2400" dirty="0" smtClean="0">
                <a:solidFill>
                  <a:srgbClr val="00B0F0"/>
                </a:solidFill>
              </a:rPr>
              <a:t>                Rosquillas                                                 Pastas de coco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2400" dirty="0" smtClean="0">
                <a:solidFill>
                  <a:srgbClr val="00B0F0"/>
                </a:solidFill>
              </a:rPr>
              <a:t>                Precio:12€/kg                                          precio:12€/kg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2400" dirty="0" smtClean="0">
                <a:solidFill>
                  <a:srgbClr val="00B0F0"/>
                </a:solidFill>
              </a:rPr>
              <a:t>                 (aprox. 0.5 kg/bolsa)                            (aprox. 0.5 kg/bolsa)</a:t>
            </a:r>
            <a:endParaRPr lang="es-ES" sz="2400" dirty="0">
              <a:solidFill>
                <a:srgbClr val="00B0F0"/>
              </a:solidFill>
            </a:endParaRPr>
          </a:p>
        </p:txBody>
      </p:sp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951929" y="232069"/>
            <a:ext cx="8156575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7200" dirty="0" smtClean="0">
                <a:solidFill>
                  <a:srgbClr val="FFFF00"/>
                </a:solidFill>
                <a:latin typeface="Curlz MT" pitchFamily="82" charset="0"/>
              </a:rPr>
              <a:t>Pastelería Dolce Vita</a:t>
            </a:r>
            <a:endParaRPr lang="es-ES" sz="7200" dirty="0">
              <a:solidFill>
                <a:srgbClr val="FFFF00"/>
              </a:solidFill>
              <a:latin typeface="Curlz MT" pitchFamily="82" charset="0"/>
            </a:endParaRPr>
          </a:p>
        </p:txBody>
      </p:sp>
      <p:pic>
        <p:nvPicPr>
          <p:cNvPr id="4" name="6 Marcador de contenid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6013" y="3357563"/>
            <a:ext cx="3124200" cy="1757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7 Marcador de contenido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357563"/>
            <a:ext cx="3124200" cy="1757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5 CuadroTexto"/>
          <p:cNvSpPr txBox="1">
            <a:spLocks noChangeArrowheads="1"/>
          </p:cNvSpPr>
          <p:nvPr/>
        </p:nvSpPr>
        <p:spPr bwMode="auto">
          <a:xfrm>
            <a:off x="4067944" y="6300028"/>
            <a:ext cx="7521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dirty="0" smtClean="0">
                <a:latin typeface="Corbel" pitchFamily="34" charset="0"/>
              </a:rPr>
              <a:t>Índice</a:t>
            </a:r>
            <a:endParaRPr lang="es-ES" dirty="0">
              <a:latin typeface="Corbel" pitchFamily="34" charset="0"/>
            </a:endParaRPr>
          </a:p>
        </p:txBody>
      </p:sp>
      <p:sp>
        <p:nvSpPr>
          <p:cNvPr id="10" name="9 Botón de acción: Inicio">
            <a:hlinkClick r:id="rId5" action="ppaction://hlinksldjump" highlightClick="1"/>
          </p:cNvPr>
          <p:cNvSpPr/>
          <p:nvPr/>
        </p:nvSpPr>
        <p:spPr>
          <a:xfrm>
            <a:off x="4067944" y="5373216"/>
            <a:ext cx="792088" cy="792088"/>
          </a:xfrm>
          <a:prstGeom prst="actionButtonHom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chemeClr val="bg1"/>
            </a:solidFill>
          </a:ln>
          <a:effectLst>
            <a:outerShdw blurRad="177800" dist="88900" dir="4620000" sx="111000" sy="111000" algn="tl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w="165100" prst="coolSlant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428625" y="2071688"/>
            <a:ext cx="5718175" cy="977900"/>
          </a:xfrm>
        </p:spPr>
        <p:txBody>
          <a:bodyPr>
            <a:normAutofit fontScale="85000" lnSpcReduction="20000"/>
          </a:bodyPr>
          <a:lstStyle/>
          <a:p>
            <a:pPr marL="285750" indent="-28575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2400" dirty="0" smtClean="0">
                <a:solidFill>
                  <a:srgbClr val="00B0F0"/>
                </a:solidFill>
              </a:rPr>
              <a:t> SARTA DE CHORIZO:  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2400" dirty="0" smtClean="0">
                <a:solidFill>
                  <a:srgbClr val="00B0F0"/>
                </a:solidFill>
              </a:rPr>
              <a:t> PRECIO: 4.80 €/Kg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2400" dirty="0" smtClean="0">
                <a:solidFill>
                  <a:srgbClr val="00B0F0"/>
                </a:solidFill>
              </a:rPr>
              <a:t>(aprox. 300g)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s-ES" dirty="0"/>
          </a:p>
        </p:txBody>
      </p:sp>
      <p:sp>
        <p:nvSpPr>
          <p:cNvPr id="5" name="2 Título"/>
          <p:cNvSpPr>
            <a:spLocks noGrp="1"/>
          </p:cNvSpPr>
          <p:nvPr>
            <p:ph type="title"/>
          </p:nvPr>
        </p:nvSpPr>
        <p:spPr>
          <a:xfrm>
            <a:off x="1311969" y="188640"/>
            <a:ext cx="8156575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7200" dirty="0" smtClean="0">
                <a:solidFill>
                  <a:srgbClr val="FFFF00"/>
                </a:solidFill>
                <a:latin typeface="Curlz MT" pitchFamily="82" charset="0"/>
              </a:rPr>
              <a:t>Carnicería Javier</a:t>
            </a:r>
            <a:endParaRPr lang="es-ES" sz="7200" dirty="0">
              <a:solidFill>
                <a:srgbClr val="FFFF00"/>
              </a:solidFill>
              <a:latin typeface="Curlz MT" pitchFamily="82" charset="0"/>
            </a:endParaRP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-1571625" y="3786188"/>
            <a:ext cx="67151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/>
            <a:r>
              <a:rPr lang="es-ES" sz="2400" dirty="0">
                <a:solidFill>
                  <a:srgbClr val="00B0F0"/>
                </a:solidFill>
                <a:latin typeface="Corbel" pitchFamily="34" charset="0"/>
              </a:rPr>
              <a:t>                                         CHORIZO EN BARRA IBERICO:</a:t>
            </a:r>
          </a:p>
          <a:p>
            <a:pPr marL="171450" indent="-171450"/>
            <a:r>
              <a:rPr lang="es-ES" sz="2400" dirty="0">
                <a:solidFill>
                  <a:srgbClr val="00B0F0"/>
                </a:solidFill>
                <a:latin typeface="Corbel" pitchFamily="34" charset="0"/>
              </a:rPr>
              <a:t>                                         PRECIO: 6 €/Kg </a:t>
            </a:r>
            <a:r>
              <a:rPr lang="es-ES" sz="2400" dirty="0" smtClean="0">
                <a:solidFill>
                  <a:srgbClr val="00B0F0"/>
                </a:solidFill>
                <a:latin typeface="Corbel" pitchFamily="34" charset="0"/>
              </a:rPr>
              <a:t> (aprox. 1.3 kg)</a:t>
            </a:r>
            <a:endParaRPr lang="es-ES" sz="2400" dirty="0">
              <a:solidFill>
                <a:srgbClr val="00B0F0"/>
              </a:solidFill>
              <a:latin typeface="Corbel" pitchFamily="34" charset="0"/>
            </a:endParaRPr>
          </a:p>
          <a:p>
            <a:pPr marL="171450" indent="-171450"/>
            <a:endParaRPr lang="es-ES" sz="2400" dirty="0">
              <a:solidFill>
                <a:srgbClr val="00B0F0"/>
              </a:solidFill>
              <a:latin typeface="Corbel" pitchFamily="34" charset="0"/>
            </a:endParaRPr>
          </a:p>
          <a:p>
            <a:pPr marL="171450" indent="-171450"/>
            <a:endParaRPr lang="es-ES" sz="2400" dirty="0">
              <a:solidFill>
                <a:srgbClr val="00B0F0"/>
              </a:solidFill>
              <a:latin typeface="Corbel" pitchFamily="34" charset="0"/>
            </a:endParaRPr>
          </a:p>
          <a:p>
            <a:pPr marL="171450" indent="-171450"/>
            <a:endParaRPr lang="es-ES" sz="2400" dirty="0">
              <a:solidFill>
                <a:srgbClr val="00B0F0"/>
              </a:solidFill>
              <a:latin typeface="Corbel" pitchFamily="34" charset="0"/>
            </a:endParaRPr>
          </a:p>
          <a:p>
            <a:pPr marL="171450" indent="-171450"/>
            <a:endParaRPr lang="es-ES" sz="2400" dirty="0">
              <a:solidFill>
                <a:srgbClr val="00B0F0"/>
              </a:solidFill>
              <a:latin typeface="Corbel" pitchFamily="34" charset="0"/>
            </a:endParaRPr>
          </a:p>
          <a:p>
            <a:pPr marL="171450" indent="-171450"/>
            <a:endParaRPr lang="es-ES" sz="2400" dirty="0">
              <a:solidFill>
                <a:srgbClr val="00B0F0"/>
              </a:solidFill>
              <a:latin typeface="Corbel" pitchFamily="34" charset="0"/>
            </a:endParaRPr>
          </a:p>
          <a:p>
            <a:pPr marL="171450" indent="-171450"/>
            <a:endParaRPr lang="es-ES" sz="2400" dirty="0">
              <a:solidFill>
                <a:srgbClr val="00B0F0"/>
              </a:solidFill>
              <a:latin typeface="Corbel" pitchFamily="34" charset="0"/>
            </a:endParaRPr>
          </a:p>
        </p:txBody>
      </p:sp>
      <p:pic>
        <p:nvPicPr>
          <p:cNvPr id="6" name="Picture 2" descr="C:\Documents and Settings\TERESA BARANDA LOPEZ\Escritorio\Nueva carpeta (2)\DSC026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1714500"/>
            <a:ext cx="2000250" cy="1525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7" name="Picture 3" descr="C:\Documents and Settings\TERESA BARANDA LOPEZ\Escritorio\Nueva carpeta (2)\DSC026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4666" y="3429000"/>
            <a:ext cx="1203598" cy="1428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428625" y="5357813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dirty="0">
                <a:solidFill>
                  <a:srgbClr val="00B0F0"/>
                </a:solidFill>
                <a:latin typeface="Corbel" pitchFamily="34" charset="0"/>
              </a:rPr>
              <a:t>SALCHICHON EN BARRA IBERICO:</a:t>
            </a:r>
          </a:p>
          <a:p>
            <a:r>
              <a:rPr lang="es-ES" sz="2400" dirty="0">
                <a:solidFill>
                  <a:srgbClr val="00B0F0"/>
                </a:solidFill>
                <a:latin typeface="Corbel" pitchFamily="34" charset="0"/>
              </a:rPr>
              <a:t>PRECIO: 6 €/</a:t>
            </a:r>
            <a:r>
              <a:rPr lang="es-ES" sz="2400" dirty="0" smtClean="0">
                <a:solidFill>
                  <a:srgbClr val="00B0F0"/>
                </a:solidFill>
                <a:latin typeface="Corbel" pitchFamily="34" charset="0"/>
              </a:rPr>
              <a:t>kg (aprox. 1.2kg)</a:t>
            </a:r>
            <a:endParaRPr lang="es-ES" sz="2400" dirty="0">
              <a:solidFill>
                <a:srgbClr val="00B0F0"/>
              </a:solidFill>
              <a:latin typeface="Corbel" pitchFamily="34" charset="0"/>
            </a:endParaRPr>
          </a:p>
        </p:txBody>
      </p:sp>
      <p:pic>
        <p:nvPicPr>
          <p:cNvPr id="9" name="Picture 2" descr="C:\Documents and Settings\TERESA BARANDA LOPEZ\Escritorio\Nueva carpeta (2)\DSC026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70239" y="5143500"/>
            <a:ext cx="1785937" cy="1617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12" name="5 CuadroTexto"/>
          <p:cNvSpPr txBox="1">
            <a:spLocks noChangeArrowheads="1"/>
          </p:cNvSpPr>
          <p:nvPr/>
        </p:nvSpPr>
        <p:spPr bwMode="auto">
          <a:xfrm>
            <a:off x="7308304" y="6237312"/>
            <a:ext cx="7521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dirty="0" smtClean="0">
                <a:latin typeface="Corbel" pitchFamily="34" charset="0"/>
              </a:rPr>
              <a:t>Índice</a:t>
            </a:r>
            <a:endParaRPr lang="es-ES" dirty="0">
              <a:latin typeface="Corbel" pitchFamily="34" charset="0"/>
            </a:endParaRPr>
          </a:p>
        </p:txBody>
      </p:sp>
      <p:sp>
        <p:nvSpPr>
          <p:cNvPr id="13" name="12 Botón de acción: Inicio">
            <a:hlinkClick r:id="rId6" action="ppaction://hlinksldjump" highlightClick="1"/>
          </p:cNvPr>
          <p:cNvSpPr/>
          <p:nvPr/>
        </p:nvSpPr>
        <p:spPr>
          <a:xfrm>
            <a:off x="7308304" y="5301208"/>
            <a:ext cx="792088" cy="792088"/>
          </a:xfrm>
          <a:prstGeom prst="actionButtonHom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chemeClr val="bg1"/>
            </a:solidFill>
          </a:ln>
          <a:effectLst>
            <a:outerShdw blurRad="177800" dist="88900" dir="4620000" sx="111000" sy="111000" algn="tl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w="165100" prst="coolSlant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928688" y="2214563"/>
            <a:ext cx="5718175" cy="977900"/>
          </a:xfrm>
        </p:spPr>
        <p:txBody>
          <a:bodyPr/>
          <a:lstStyle/>
          <a:p>
            <a:pPr marL="53975" eaLnBrk="1" hangingPunct="1"/>
            <a:r>
              <a:rPr lang="es-ES" sz="2400" smtClean="0">
                <a:solidFill>
                  <a:srgbClr val="00B0F0"/>
                </a:solidFill>
              </a:rPr>
              <a:t>PAR DE ALMADREÑAS</a:t>
            </a:r>
          </a:p>
          <a:p>
            <a:pPr marL="53975" eaLnBrk="1" hangingPunct="1"/>
            <a:r>
              <a:rPr lang="es-ES" sz="2400" smtClean="0">
                <a:solidFill>
                  <a:srgbClr val="00B0F0"/>
                </a:solidFill>
              </a:rPr>
              <a:t> TIPICAS DE ESPINOSA</a:t>
            </a:r>
          </a:p>
          <a:p>
            <a:pPr marL="53975" eaLnBrk="1" hangingPunct="1"/>
            <a:r>
              <a:rPr lang="es-ES" sz="2400" smtClean="0">
                <a:solidFill>
                  <a:srgbClr val="00B0F0"/>
                </a:solidFill>
              </a:rPr>
              <a:t>PRECIO: 24€</a:t>
            </a:r>
          </a:p>
        </p:txBody>
      </p:sp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839144" y="215299"/>
            <a:ext cx="8156575" cy="777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7200" dirty="0" smtClean="0">
                <a:solidFill>
                  <a:srgbClr val="FFFF00"/>
                </a:solidFill>
                <a:latin typeface="Curlz MT" pitchFamily="82" charset="0"/>
              </a:rPr>
              <a:t>Bustillo</a:t>
            </a:r>
            <a:endParaRPr lang="es-ES" sz="7200" dirty="0">
              <a:solidFill>
                <a:srgbClr val="FFFF00"/>
              </a:solidFill>
              <a:latin typeface="Curlz MT" pitchFamily="82" charset="0"/>
            </a:endParaRP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5143500" y="2714625"/>
            <a:ext cx="3532956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/>
            <a:r>
              <a:rPr lang="es-ES" sz="2400" dirty="0" smtClean="0">
                <a:solidFill>
                  <a:srgbClr val="00B0F0"/>
                </a:solidFill>
                <a:latin typeface="Corbel" pitchFamily="34" charset="0"/>
              </a:rPr>
              <a:t>CEBILLA (adorno):</a:t>
            </a:r>
            <a:endParaRPr lang="es-ES" sz="2400" dirty="0">
              <a:solidFill>
                <a:srgbClr val="00B0F0"/>
              </a:solidFill>
              <a:latin typeface="Corbel" pitchFamily="34" charset="0"/>
            </a:endParaRPr>
          </a:p>
          <a:p>
            <a:pPr marL="171450" indent="-171450"/>
            <a:r>
              <a:rPr lang="es-ES" sz="2400" dirty="0">
                <a:solidFill>
                  <a:srgbClr val="00B0F0"/>
                </a:solidFill>
                <a:latin typeface="Corbel" pitchFamily="34" charset="0"/>
              </a:rPr>
              <a:t>PRECIO:8.4€</a:t>
            </a:r>
          </a:p>
        </p:txBody>
      </p:sp>
      <p:pic>
        <p:nvPicPr>
          <p:cNvPr id="6" name="Picture 2" descr="C:\Documents and Settings\TERESA BARANDA LOPEZ\Escritorio\Nueva carpeta (2)\DSC02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4000500"/>
            <a:ext cx="1376362" cy="2233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7" name="Picture 3" descr="C:\Documents and Settings\TERESA BARANDA LOPEZ\Escritorio\Nueva carpeta (2)\DSC026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25" y="3929063"/>
            <a:ext cx="1292225" cy="2317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10" name="5 CuadroTexto"/>
          <p:cNvSpPr txBox="1">
            <a:spLocks noChangeArrowheads="1"/>
          </p:cNvSpPr>
          <p:nvPr/>
        </p:nvSpPr>
        <p:spPr bwMode="auto">
          <a:xfrm>
            <a:off x="3963887" y="6156012"/>
            <a:ext cx="7521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dirty="0" smtClean="0">
                <a:latin typeface="Corbel" pitchFamily="34" charset="0"/>
              </a:rPr>
              <a:t>Índice</a:t>
            </a:r>
            <a:endParaRPr lang="es-ES" dirty="0">
              <a:latin typeface="Corbel" pitchFamily="34" charset="0"/>
            </a:endParaRPr>
          </a:p>
        </p:txBody>
      </p:sp>
      <p:sp>
        <p:nvSpPr>
          <p:cNvPr id="11" name="10 Botón de acción: Inicio">
            <a:hlinkClick r:id="rId5" action="ppaction://hlinksldjump" highlightClick="1"/>
          </p:cNvPr>
          <p:cNvSpPr/>
          <p:nvPr/>
        </p:nvSpPr>
        <p:spPr>
          <a:xfrm>
            <a:off x="3995936" y="5157192"/>
            <a:ext cx="792088" cy="792088"/>
          </a:xfrm>
          <a:prstGeom prst="actionButtonHom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chemeClr val="bg1"/>
            </a:solidFill>
          </a:ln>
          <a:effectLst>
            <a:outerShdw blurRad="177800" dist="88900" dir="4620000" sx="111000" sy="111000" algn="tl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w="165100" prst="coolSlant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4572000" y="3284538"/>
            <a:ext cx="4781550" cy="165663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2400" dirty="0" smtClean="0">
                <a:solidFill>
                  <a:srgbClr val="00B0F0"/>
                </a:solidFill>
              </a:rPr>
              <a:t>SOBAOS PASIEGOS DE RECETA ARTESANA DE MANTEQUILLA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2400" dirty="0" smtClean="0">
                <a:solidFill>
                  <a:srgbClr val="00B0F0"/>
                </a:solidFill>
              </a:rPr>
              <a:t>PRECIO: 6´00€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2400" dirty="0" smtClean="0">
                <a:solidFill>
                  <a:srgbClr val="00B0F0"/>
                </a:solidFill>
              </a:rPr>
              <a:t>(12 unidades por bolsa)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s-ES" dirty="0"/>
          </a:p>
        </p:txBody>
      </p:sp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1278388" y="198502"/>
            <a:ext cx="7020272" cy="7762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5400" dirty="0" smtClean="0">
                <a:solidFill>
                  <a:srgbClr val="FFFF00"/>
                </a:solidFill>
                <a:latin typeface="Blackadder ITC" pitchFamily="82" charset="0"/>
              </a:rPr>
              <a:t>     </a:t>
            </a:r>
            <a:r>
              <a:rPr lang="es-ES" sz="7200" dirty="0" smtClean="0">
                <a:solidFill>
                  <a:srgbClr val="FFFF00"/>
                </a:solidFill>
                <a:latin typeface="Curlz MT" pitchFamily="82" charset="0"/>
              </a:rPr>
              <a:t>Panadería F. López</a:t>
            </a:r>
            <a:endParaRPr lang="es-ES" sz="7200" dirty="0">
              <a:solidFill>
                <a:srgbClr val="FFFF00"/>
              </a:solidFill>
              <a:latin typeface="Curlz MT" pitchFamily="82" charset="0"/>
            </a:endParaRPr>
          </a:p>
        </p:txBody>
      </p:sp>
      <p:pic>
        <p:nvPicPr>
          <p:cNvPr id="5" name="8 Marcador de contenid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8888" y="2852738"/>
            <a:ext cx="3025775" cy="2268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5 CuadroTexto"/>
          <p:cNvSpPr txBox="1">
            <a:spLocks noChangeArrowheads="1"/>
          </p:cNvSpPr>
          <p:nvPr/>
        </p:nvSpPr>
        <p:spPr bwMode="auto">
          <a:xfrm>
            <a:off x="6012160" y="6156012"/>
            <a:ext cx="7521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dirty="0" smtClean="0">
                <a:latin typeface="Corbel" pitchFamily="34" charset="0"/>
              </a:rPr>
              <a:t>Índice</a:t>
            </a:r>
            <a:endParaRPr lang="es-ES" dirty="0">
              <a:latin typeface="Corbel" pitchFamily="34" charset="0"/>
            </a:endParaRPr>
          </a:p>
        </p:txBody>
      </p:sp>
      <p:sp>
        <p:nvSpPr>
          <p:cNvPr id="9" name="8 Botón de acción: Inicio">
            <a:hlinkClick r:id="rId4" action="ppaction://hlinksldjump" highlightClick="1"/>
          </p:cNvPr>
          <p:cNvSpPr/>
          <p:nvPr/>
        </p:nvSpPr>
        <p:spPr>
          <a:xfrm>
            <a:off x="6084168" y="5301208"/>
            <a:ext cx="792088" cy="792088"/>
          </a:xfrm>
          <a:prstGeom prst="actionButtonHom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chemeClr val="bg1"/>
            </a:solidFill>
          </a:ln>
          <a:effectLst>
            <a:outerShdw blurRad="177800" dist="88900" dir="4620000" sx="111000" sy="111000" algn="tl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w="165100" prst="coolSlant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571500" y="1500188"/>
            <a:ext cx="5718175" cy="27368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2400" b="1" dirty="0" smtClean="0">
                <a:solidFill>
                  <a:srgbClr val="00B0F0"/>
                </a:solidFill>
              </a:rPr>
              <a:t>  </a:t>
            </a:r>
            <a:r>
              <a:rPr lang="es-ES" sz="2400" dirty="0" smtClean="0">
                <a:solidFill>
                  <a:srgbClr val="00B0F0"/>
                </a:solidFill>
              </a:rPr>
              <a:t>QUESO PURO DE OVEJA: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2400" dirty="0" smtClean="0">
                <a:solidFill>
                  <a:srgbClr val="00B0F0"/>
                </a:solidFill>
              </a:rPr>
              <a:t>  PRECIO: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2400" dirty="0" smtClean="0">
                <a:solidFill>
                  <a:srgbClr val="00B0F0"/>
                </a:solidFill>
              </a:rPr>
              <a:t>  Grande(3 kg): 10.8€/kg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2400" dirty="0" smtClean="0">
                <a:solidFill>
                  <a:srgbClr val="00B0F0"/>
                </a:solidFill>
              </a:rPr>
              <a:t>  Cuñas: 3.6€ unid.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2400" dirty="0" smtClean="0">
                <a:solidFill>
                  <a:srgbClr val="00B0F0"/>
                </a:solidFill>
              </a:rPr>
              <a:t>  Pequeño(1.1kg):9.6€/kg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s-ES" dirty="0"/>
          </a:p>
        </p:txBody>
      </p:sp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755576" y="161022"/>
            <a:ext cx="8156575" cy="7762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7200" dirty="0" smtClean="0">
                <a:solidFill>
                  <a:srgbClr val="FFFF00"/>
                </a:solidFill>
                <a:latin typeface="Curlz MT" pitchFamily="82" charset="0"/>
              </a:rPr>
              <a:t>Mantequería Las Nieves</a:t>
            </a:r>
            <a:endParaRPr lang="es-ES" sz="7200" dirty="0">
              <a:solidFill>
                <a:srgbClr val="FFFF00"/>
              </a:solidFill>
              <a:latin typeface="Curlz MT" pitchFamily="82" charset="0"/>
            </a:endParaRPr>
          </a:p>
        </p:txBody>
      </p:sp>
      <p:pic>
        <p:nvPicPr>
          <p:cNvPr id="5" name="Picture 2" descr="C:\Documents and Settings\profesor\Mis documentos\Mis imágenes\queso-oveja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1785938"/>
            <a:ext cx="22098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1 Marcador de texto"/>
          <p:cNvSpPr txBox="1">
            <a:spLocks/>
          </p:cNvSpPr>
          <p:nvPr/>
        </p:nvSpPr>
        <p:spPr>
          <a:xfrm>
            <a:off x="642938" y="4286250"/>
            <a:ext cx="5718175" cy="2201863"/>
          </a:xfrm>
          <a:prstGeom prst="rect">
            <a:avLst/>
          </a:prstGeom>
        </p:spPr>
        <p:txBody>
          <a:bodyPr lIns="82296" bIns="0">
            <a:normAutofit/>
          </a:bodyPr>
          <a:lstStyle/>
          <a:p>
            <a:pPr marL="54864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es-ES" sz="2400" dirty="0">
                <a:solidFill>
                  <a:srgbClr val="00B0F0"/>
                </a:solidFill>
                <a:latin typeface="+mn-lt"/>
              </a:rPr>
              <a:t>  QUESO DE MEZCLA:</a:t>
            </a:r>
          </a:p>
          <a:p>
            <a:pPr marL="54864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es-ES" sz="2400" dirty="0">
                <a:solidFill>
                  <a:srgbClr val="00B0F0"/>
                </a:solidFill>
                <a:latin typeface="+mn-lt"/>
              </a:rPr>
              <a:t>  PRECIO:</a:t>
            </a:r>
          </a:p>
          <a:p>
            <a:pPr marL="54864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es-ES" sz="2400" dirty="0">
                <a:solidFill>
                  <a:srgbClr val="00B0F0"/>
                </a:solidFill>
                <a:latin typeface="+mn-lt"/>
              </a:rPr>
              <a:t>  Grande: (3.3kg)7.2€/kg</a:t>
            </a:r>
          </a:p>
          <a:p>
            <a:pPr marL="54864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es-ES" sz="2400" dirty="0">
                <a:solidFill>
                  <a:srgbClr val="00B0F0"/>
                </a:solidFill>
                <a:latin typeface="+mn-lt"/>
              </a:rPr>
              <a:t>  Pequeño: (1.3kg)7.2€/kg</a:t>
            </a:r>
          </a:p>
          <a:p>
            <a:pPr marL="54864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endParaRPr lang="es-ES" sz="20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7" name="Picture 2" descr="C:\Documents and Settings\profesor\Mis documentos\Mis imágenes\queso-mezcla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0" y="4357688"/>
            <a:ext cx="2214563" cy="2052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 rot="-5400000">
            <a:off x="7202130" y="2311038"/>
            <a:ext cx="22878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srgbClr val="FFFF00"/>
                </a:solidFill>
              </a:rPr>
              <a:t>Premio internacional</a:t>
            </a:r>
          </a:p>
          <a:p>
            <a:pPr algn="ctr"/>
            <a:r>
              <a:rPr lang="es-ES" dirty="0" smtClean="0">
                <a:solidFill>
                  <a:srgbClr val="FFFF00"/>
                </a:solidFill>
              </a:rPr>
              <a:t>Cincho de oro</a:t>
            </a:r>
          </a:p>
          <a:p>
            <a:pPr algn="ctr"/>
            <a:r>
              <a:rPr lang="es-ES" dirty="0" smtClean="0">
                <a:solidFill>
                  <a:srgbClr val="FFFF00"/>
                </a:solidFill>
              </a:rPr>
              <a:t>2/3/2011</a:t>
            </a:r>
            <a:endParaRPr lang="es-E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571500" y="1571625"/>
            <a:ext cx="5718175" cy="2500313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2400" dirty="0" smtClean="0">
                <a:solidFill>
                  <a:srgbClr val="00B0F0"/>
                </a:solidFill>
              </a:rPr>
              <a:t>MANTEQUILLA: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2400" dirty="0" smtClean="0">
                <a:solidFill>
                  <a:srgbClr val="00B0F0"/>
                </a:solidFill>
              </a:rPr>
              <a:t>  PRECIO: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2400" dirty="0" smtClean="0">
                <a:solidFill>
                  <a:srgbClr val="00B0F0"/>
                </a:solidFill>
              </a:rPr>
              <a:t>  De 250grs:6.60 €/kg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2400" dirty="0" smtClean="0">
                <a:solidFill>
                  <a:srgbClr val="00B0F0"/>
                </a:solidFill>
              </a:rPr>
              <a:t>  De 500grs: 6.60€/kg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2400" dirty="0" smtClean="0">
                <a:solidFill>
                  <a:srgbClr val="00B0F0"/>
                </a:solidFill>
              </a:rPr>
              <a:t>  De 1kg: 6.60 €/kg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2400" dirty="0" smtClean="0">
                <a:solidFill>
                  <a:srgbClr val="00B0F0"/>
                </a:solidFill>
              </a:rPr>
              <a:t>  De 5kg: 6.60 €/kg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2400" dirty="0" smtClean="0">
                <a:solidFill>
                  <a:srgbClr val="00B0F0"/>
                </a:solidFill>
              </a:rPr>
              <a:t>  De 25kg: 6.60 €/kg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s-ES" dirty="0"/>
          </a:p>
        </p:txBody>
      </p:sp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683568" y="188640"/>
            <a:ext cx="8156575" cy="7762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7200" dirty="0" smtClean="0">
                <a:solidFill>
                  <a:srgbClr val="FFFF00"/>
                </a:solidFill>
                <a:latin typeface="Curlz MT" pitchFamily="82" charset="0"/>
              </a:rPr>
              <a:t>Mantequería Las Nieves</a:t>
            </a:r>
            <a:endParaRPr lang="es-ES" sz="7200" dirty="0">
              <a:solidFill>
                <a:srgbClr val="FFFF00"/>
              </a:solidFill>
              <a:latin typeface="Curlz MT" pitchFamily="82" charset="0"/>
            </a:endParaRPr>
          </a:p>
        </p:txBody>
      </p:sp>
      <p:pic>
        <p:nvPicPr>
          <p:cNvPr id="5" name="Picture 2" descr="mantequilla de Espino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1785938"/>
            <a:ext cx="2659062" cy="2163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1 Marcador de texto"/>
          <p:cNvSpPr txBox="1">
            <a:spLocks/>
          </p:cNvSpPr>
          <p:nvPr/>
        </p:nvSpPr>
        <p:spPr>
          <a:xfrm>
            <a:off x="500063" y="4286250"/>
            <a:ext cx="5718175" cy="4164013"/>
          </a:xfrm>
          <a:prstGeom prst="rect">
            <a:avLst/>
          </a:prstGeom>
        </p:spPr>
        <p:txBody>
          <a:bodyPr lIns="82296" bIns="0">
            <a:normAutofit/>
          </a:bodyPr>
          <a:lstStyle/>
          <a:p>
            <a:pPr marL="54864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es-ES" sz="2000" b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   </a:t>
            </a:r>
            <a:r>
              <a:rPr lang="es-ES" sz="2400" dirty="0">
                <a:solidFill>
                  <a:srgbClr val="00B0F0"/>
                </a:solidFill>
                <a:latin typeface="+mn-lt"/>
              </a:rPr>
              <a:t>MEMBRILLO:</a:t>
            </a:r>
          </a:p>
          <a:p>
            <a:pPr marL="54864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es-ES" sz="2400" dirty="0">
                <a:solidFill>
                  <a:srgbClr val="00B0F0"/>
                </a:solidFill>
                <a:latin typeface="+mn-lt"/>
              </a:rPr>
              <a:t>  PRECIO:</a:t>
            </a:r>
          </a:p>
          <a:p>
            <a:pPr marL="54864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es-ES" sz="2400" dirty="0">
                <a:solidFill>
                  <a:srgbClr val="00B0F0"/>
                </a:solidFill>
                <a:latin typeface="+mn-lt"/>
              </a:rPr>
              <a:t>  De 250grs: 1.10 € unid.</a:t>
            </a:r>
          </a:p>
          <a:p>
            <a:pPr marL="54864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es-ES" sz="2400" dirty="0">
                <a:solidFill>
                  <a:srgbClr val="00B0F0"/>
                </a:solidFill>
                <a:latin typeface="+mn-lt"/>
              </a:rPr>
              <a:t>  De 500grs:2.16 € unid</a:t>
            </a:r>
          </a:p>
        </p:txBody>
      </p:sp>
      <p:pic>
        <p:nvPicPr>
          <p:cNvPr id="7" name="6 Imagen" descr="membrillo5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8" y="4324350"/>
            <a:ext cx="2643187" cy="2211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5 CuadroTexto"/>
          <p:cNvSpPr txBox="1">
            <a:spLocks noChangeArrowheads="1"/>
          </p:cNvSpPr>
          <p:nvPr/>
        </p:nvSpPr>
        <p:spPr bwMode="auto">
          <a:xfrm>
            <a:off x="7780311" y="4725144"/>
            <a:ext cx="7521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dirty="0" smtClean="0">
                <a:latin typeface="Corbel" pitchFamily="34" charset="0"/>
              </a:rPr>
              <a:t>Índice</a:t>
            </a:r>
            <a:endParaRPr lang="es-ES" dirty="0">
              <a:latin typeface="Corbel" pitchFamily="34" charset="0"/>
            </a:endParaRPr>
          </a:p>
        </p:txBody>
      </p:sp>
      <p:sp>
        <p:nvSpPr>
          <p:cNvPr id="11" name="10 Botón de acción: Inicio">
            <a:hlinkClick r:id="rId5" action="ppaction://hlinksldjump" highlightClick="1"/>
          </p:cNvPr>
          <p:cNvSpPr/>
          <p:nvPr/>
        </p:nvSpPr>
        <p:spPr>
          <a:xfrm>
            <a:off x="7668344" y="3717032"/>
            <a:ext cx="792088" cy="792088"/>
          </a:xfrm>
          <a:prstGeom prst="actionButtonHom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chemeClr val="bg1"/>
            </a:solidFill>
          </a:ln>
          <a:effectLst>
            <a:outerShdw blurRad="177800" dist="88900" dir="4620000" sx="111000" sy="111000" algn="tl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w="165100" prst="coolSlant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323850" y="1844674"/>
            <a:ext cx="8675688" cy="194436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2800" dirty="0" smtClean="0">
                <a:solidFill>
                  <a:srgbClr val="00B0F0"/>
                </a:solidFill>
              </a:rPr>
              <a:t>    </a:t>
            </a:r>
            <a:r>
              <a:rPr lang="es-ES" sz="2400" dirty="0" smtClean="0">
                <a:solidFill>
                  <a:srgbClr val="00B0F0"/>
                </a:solidFill>
              </a:rPr>
              <a:t>RECUERDOS DE ESPINOSA DE LOS MONTEROS: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2400" dirty="0" smtClean="0">
                <a:solidFill>
                  <a:srgbClr val="00B0F0"/>
                </a:solidFill>
              </a:rPr>
              <a:t>     PRECIO: 1.60 € unid.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2400" dirty="0" smtClean="0">
                <a:solidFill>
                  <a:srgbClr val="00B0F0"/>
                </a:solidFill>
              </a:rPr>
              <a:t>     (vasos de chupito, 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2400" dirty="0" smtClean="0">
                <a:solidFill>
                  <a:srgbClr val="00B0F0"/>
                </a:solidFill>
              </a:rPr>
              <a:t>     termómetros, baldosas y dedales)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s-ES" dirty="0"/>
          </a:p>
        </p:txBody>
      </p:sp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827584" y="130845"/>
            <a:ext cx="8156575" cy="777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7200" dirty="0" smtClean="0">
                <a:solidFill>
                  <a:srgbClr val="FFFF00"/>
                </a:solidFill>
                <a:latin typeface="Curlz MT" pitchFamily="82" charset="0"/>
              </a:rPr>
              <a:t>Foto Espinosa</a:t>
            </a:r>
            <a:endParaRPr lang="es-ES" sz="7200" dirty="0">
              <a:solidFill>
                <a:srgbClr val="FFFF00"/>
              </a:solidFill>
              <a:latin typeface="Curlz MT" pitchFamily="82" charset="0"/>
            </a:endParaRPr>
          </a:p>
        </p:txBody>
      </p:sp>
      <p:pic>
        <p:nvPicPr>
          <p:cNvPr id="5" name="4 Imagen" descr="P110111_12.42_[01]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74" y="2565400"/>
            <a:ext cx="3168650" cy="4008438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8" name="5 CuadroTexto"/>
          <p:cNvSpPr txBox="1">
            <a:spLocks noChangeArrowheads="1"/>
          </p:cNvSpPr>
          <p:nvPr/>
        </p:nvSpPr>
        <p:spPr bwMode="auto">
          <a:xfrm>
            <a:off x="1835696" y="5157192"/>
            <a:ext cx="7521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dirty="0" smtClean="0">
                <a:latin typeface="Corbel" pitchFamily="34" charset="0"/>
              </a:rPr>
              <a:t>Índice</a:t>
            </a:r>
            <a:endParaRPr lang="es-ES" dirty="0">
              <a:latin typeface="Corbel" pitchFamily="34" charset="0"/>
            </a:endParaRPr>
          </a:p>
        </p:txBody>
      </p:sp>
      <p:sp>
        <p:nvSpPr>
          <p:cNvPr id="9" name="8 Botón de acción: Inicio">
            <a:hlinkClick r:id="rId4" action="ppaction://hlinksldjump" highlightClick="1"/>
          </p:cNvPr>
          <p:cNvSpPr/>
          <p:nvPr/>
        </p:nvSpPr>
        <p:spPr>
          <a:xfrm>
            <a:off x="1835696" y="4149080"/>
            <a:ext cx="792088" cy="792088"/>
          </a:xfrm>
          <a:prstGeom prst="actionButtonHom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chemeClr val="bg1"/>
            </a:solidFill>
          </a:ln>
          <a:effectLst>
            <a:outerShdw blurRad="177800" dist="88900" dir="4620000" sx="111000" sy="111000" algn="tl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w="165100" prst="coolSlant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1547813" y="2564780"/>
            <a:ext cx="5184775" cy="30956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2400" dirty="0" smtClean="0">
                <a:solidFill>
                  <a:srgbClr val="00B0F0"/>
                </a:solidFill>
              </a:rPr>
              <a:t> ANCHOAS: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2400" dirty="0" smtClean="0">
                <a:solidFill>
                  <a:srgbClr val="00B0F0"/>
                </a:solidFill>
              </a:rPr>
              <a:t>     PRECIO: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rgbClr val="00B0F0"/>
                </a:solidFill>
              </a:rPr>
              <a:t>GRANDE (500g) : 14.40 € unid.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rgbClr val="00B0F0"/>
                </a:solidFill>
              </a:rPr>
              <a:t>MEDIANA (90g) :3.30 € unid.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s-ES" dirty="0"/>
          </a:p>
        </p:txBody>
      </p:sp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987425" y="144523"/>
            <a:ext cx="8156575" cy="7762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7200" dirty="0" smtClean="0">
                <a:solidFill>
                  <a:srgbClr val="FFFF00"/>
                </a:solidFill>
                <a:latin typeface="Curlz MT" pitchFamily="82" charset="0"/>
              </a:rPr>
              <a:t>Supermercado Guvi</a:t>
            </a:r>
            <a:endParaRPr lang="es-ES" sz="7200" dirty="0">
              <a:solidFill>
                <a:srgbClr val="FFFF00"/>
              </a:solidFill>
              <a:latin typeface="Curlz MT" pitchFamily="82" charset="0"/>
            </a:endParaRPr>
          </a:p>
        </p:txBody>
      </p:sp>
      <p:pic>
        <p:nvPicPr>
          <p:cNvPr id="5" name="4 Imagen" descr="P110111_12.32.jpg"/>
          <p:cNvPicPr>
            <a:picLocks noChangeAspect="1"/>
          </p:cNvPicPr>
          <p:nvPr/>
        </p:nvPicPr>
        <p:blipFill>
          <a:blip r:embed="rId3" cstate="print"/>
          <a:srcRect l="34117"/>
          <a:stretch>
            <a:fillRect/>
          </a:stretch>
        </p:blipFill>
        <p:spPr>
          <a:xfrm>
            <a:off x="6300192" y="2348880"/>
            <a:ext cx="2086571" cy="2374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5 CuadroTexto"/>
          <p:cNvSpPr txBox="1">
            <a:spLocks noChangeArrowheads="1"/>
          </p:cNvSpPr>
          <p:nvPr/>
        </p:nvSpPr>
        <p:spPr bwMode="auto">
          <a:xfrm>
            <a:off x="4067944" y="6228020"/>
            <a:ext cx="7521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dirty="0" smtClean="0">
                <a:latin typeface="Corbel" pitchFamily="34" charset="0"/>
              </a:rPr>
              <a:t>Índice</a:t>
            </a:r>
            <a:endParaRPr lang="es-ES" dirty="0">
              <a:latin typeface="Corbel" pitchFamily="34" charset="0"/>
            </a:endParaRPr>
          </a:p>
        </p:txBody>
      </p:sp>
      <p:sp>
        <p:nvSpPr>
          <p:cNvPr id="9" name="8 Botón de acción: Inicio">
            <a:hlinkClick r:id="rId4" action="ppaction://hlinksldjump" highlightClick="1"/>
          </p:cNvPr>
          <p:cNvSpPr/>
          <p:nvPr/>
        </p:nvSpPr>
        <p:spPr>
          <a:xfrm>
            <a:off x="3995936" y="5229200"/>
            <a:ext cx="792088" cy="792088"/>
          </a:xfrm>
          <a:prstGeom prst="actionButtonHom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chemeClr val="bg1"/>
            </a:solidFill>
          </a:ln>
          <a:effectLst>
            <a:outerShdw blurRad="177800" dist="88900" dir="4620000" sx="111000" sy="111000" algn="tl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w="165100" prst="coolSlant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1008980" y="3356993"/>
            <a:ext cx="5718175" cy="143577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2400" dirty="0" smtClean="0">
                <a:solidFill>
                  <a:srgbClr val="00B0F0"/>
                </a:solidFill>
              </a:rPr>
              <a:t>     PASTAS ARTESANAS: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2400" dirty="0" smtClean="0">
                <a:solidFill>
                  <a:srgbClr val="00B0F0"/>
                </a:solidFill>
              </a:rPr>
              <a:t>     PRECIO: 3.60 € unid.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2400" dirty="0" smtClean="0">
                <a:solidFill>
                  <a:srgbClr val="00B0F0"/>
                </a:solidFill>
              </a:rPr>
              <a:t>     (vienen 20 unidades/bolsa)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s-ES" dirty="0"/>
          </a:p>
        </p:txBody>
      </p:sp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1217861" y="215274"/>
            <a:ext cx="6450483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7200" dirty="0" smtClean="0">
                <a:solidFill>
                  <a:srgbClr val="FFFF00"/>
                </a:solidFill>
                <a:latin typeface="Curlz MT" pitchFamily="82" charset="0"/>
              </a:rPr>
              <a:t>Panadería Núñez  </a:t>
            </a:r>
            <a:endParaRPr lang="es-ES" sz="7200" dirty="0">
              <a:solidFill>
                <a:srgbClr val="FFFF00"/>
              </a:solidFill>
              <a:latin typeface="Curlz MT" pitchFamily="82" charset="0"/>
            </a:endParaRPr>
          </a:p>
        </p:txBody>
      </p:sp>
      <p:pic>
        <p:nvPicPr>
          <p:cNvPr id="5" name="4 Imagen" descr="P140111_07.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0155" y="3095724"/>
            <a:ext cx="1762125" cy="2349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5 CuadroTexto"/>
          <p:cNvSpPr txBox="1">
            <a:spLocks noChangeArrowheads="1"/>
          </p:cNvSpPr>
          <p:nvPr/>
        </p:nvSpPr>
        <p:spPr bwMode="auto">
          <a:xfrm>
            <a:off x="4067944" y="6372036"/>
            <a:ext cx="7521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dirty="0" smtClean="0">
                <a:latin typeface="Corbel" pitchFamily="34" charset="0"/>
              </a:rPr>
              <a:t>Índice</a:t>
            </a:r>
            <a:endParaRPr lang="es-ES" dirty="0">
              <a:latin typeface="Corbel" pitchFamily="34" charset="0"/>
            </a:endParaRPr>
          </a:p>
        </p:txBody>
      </p:sp>
      <p:sp>
        <p:nvSpPr>
          <p:cNvPr id="9" name="8 Botón de acción: Inicio">
            <a:hlinkClick r:id="rId4" action="ppaction://hlinksldjump" highlightClick="1"/>
          </p:cNvPr>
          <p:cNvSpPr/>
          <p:nvPr/>
        </p:nvSpPr>
        <p:spPr>
          <a:xfrm>
            <a:off x="4067944" y="5445224"/>
            <a:ext cx="792088" cy="792088"/>
          </a:xfrm>
          <a:prstGeom prst="actionButtonHom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chemeClr val="bg1"/>
            </a:solidFill>
          </a:ln>
          <a:effectLst>
            <a:outerShdw blurRad="177800" dist="88900" dir="4620000" sx="111000" sy="111000" algn="tl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w="165100" prst="coolSlant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857250" y="3429000"/>
            <a:ext cx="5718175" cy="9779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2400" dirty="0" smtClean="0">
                <a:solidFill>
                  <a:srgbClr val="00B0F0"/>
                </a:solidFill>
              </a:rPr>
              <a:t>LATA DE ANCHOAS 45g: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2400" dirty="0" smtClean="0">
                <a:solidFill>
                  <a:srgbClr val="00B0F0"/>
                </a:solidFill>
              </a:rPr>
              <a:t> PRECIO: 1.66 €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s-ES" dirty="0"/>
          </a:p>
        </p:txBody>
      </p:sp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673546" y="152144"/>
            <a:ext cx="8362950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7200" dirty="0" smtClean="0">
                <a:solidFill>
                  <a:srgbClr val="FFFF00"/>
                </a:solidFill>
                <a:latin typeface="Curlz MT" pitchFamily="82" charset="0"/>
              </a:rPr>
              <a:t>Supermercado  Proxim</a:t>
            </a:r>
            <a:endParaRPr lang="es-ES" sz="7200" dirty="0">
              <a:solidFill>
                <a:srgbClr val="FFFF00"/>
              </a:solidFill>
              <a:latin typeface="Curlz MT" pitchFamily="82" charset="0"/>
            </a:endParaRPr>
          </a:p>
        </p:txBody>
      </p:sp>
      <p:pic>
        <p:nvPicPr>
          <p:cNvPr id="5" name="4 Imagen" descr="P11702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0" y="2928938"/>
            <a:ext cx="2738438" cy="2054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5 CuadroTexto"/>
          <p:cNvSpPr txBox="1">
            <a:spLocks noChangeArrowheads="1"/>
          </p:cNvSpPr>
          <p:nvPr/>
        </p:nvSpPr>
        <p:spPr bwMode="auto">
          <a:xfrm>
            <a:off x="3635896" y="5805264"/>
            <a:ext cx="7521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dirty="0" smtClean="0">
                <a:latin typeface="Corbel" pitchFamily="34" charset="0"/>
              </a:rPr>
              <a:t>Índice</a:t>
            </a:r>
            <a:endParaRPr lang="es-ES" dirty="0">
              <a:latin typeface="Corbel" pitchFamily="34" charset="0"/>
            </a:endParaRPr>
          </a:p>
        </p:txBody>
      </p:sp>
      <p:sp>
        <p:nvSpPr>
          <p:cNvPr id="9" name="8 Botón de acción: Inicio">
            <a:hlinkClick r:id="rId4" action="ppaction://hlinksldjump" highlightClick="1"/>
          </p:cNvPr>
          <p:cNvSpPr/>
          <p:nvPr/>
        </p:nvSpPr>
        <p:spPr>
          <a:xfrm>
            <a:off x="3707904" y="4869160"/>
            <a:ext cx="792088" cy="792088"/>
          </a:xfrm>
          <a:prstGeom prst="actionButtonHom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chemeClr val="bg1"/>
            </a:solidFill>
          </a:ln>
          <a:effectLst>
            <a:outerShdw blurRad="177800" dist="88900" dir="4620000" sx="111000" sy="111000" algn="tl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w="165100" prst="coolSlant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img-nieve-pueb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2536" y="404664"/>
            <a:ext cx="8572500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219" name="1 Marcador de texto"/>
          <p:cNvSpPr>
            <a:spLocks noGrp="1"/>
          </p:cNvSpPr>
          <p:nvPr>
            <p:ph type="body" idx="1"/>
          </p:nvPr>
        </p:nvSpPr>
        <p:spPr>
          <a:xfrm>
            <a:off x="5508104" y="936713"/>
            <a:ext cx="2736304" cy="2160240"/>
          </a:xfrm>
        </p:spPr>
        <p:txBody>
          <a:bodyPr/>
          <a:lstStyle/>
          <a:p>
            <a:pPr marL="53975" algn="ctr" eaLnBrk="1" hangingPunct="1"/>
            <a:r>
              <a:rPr lang="es-ES" b="1" dirty="0" smtClean="0">
                <a:solidFill>
                  <a:schemeClr val="bg1"/>
                </a:solidFill>
                <a:latin typeface="Aharoni"/>
                <a:ea typeface="Aharoni"/>
                <a:cs typeface="Aharoni"/>
              </a:rPr>
              <a:t>E</a:t>
            </a:r>
            <a:r>
              <a:rPr lang="es-ES" sz="1500" b="1" dirty="0" smtClean="0">
                <a:solidFill>
                  <a:schemeClr val="bg1"/>
                </a:solidFill>
                <a:latin typeface="Aharoni"/>
                <a:ea typeface="Aharoni"/>
                <a:cs typeface="Aharoni"/>
              </a:rPr>
              <a:t>spinosa de los Monteros                                                         </a:t>
            </a:r>
            <a:br>
              <a:rPr lang="es-ES" sz="1500" b="1" dirty="0" smtClean="0">
                <a:solidFill>
                  <a:schemeClr val="bg1"/>
                </a:solidFill>
                <a:latin typeface="Aharoni"/>
                <a:ea typeface="Aharoni"/>
                <a:cs typeface="Aharoni"/>
              </a:rPr>
            </a:br>
            <a:r>
              <a:rPr lang="es-ES" sz="1500" b="1" dirty="0" smtClean="0">
                <a:solidFill>
                  <a:schemeClr val="bg1"/>
                </a:solidFill>
                <a:latin typeface="Aharoni"/>
                <a:ea typeface="Aharoni"/>
                <a:cs typeface="Aharoni"/>
              </a:rPr>
              <a:t>Es un pequeño pueblo de </a:t>
            </a:r>
            <a:br>
              <a:rPr lang="es-ES" sz="1500" b="1" dirty="0" smtClean="0">
                <a:solidFill>
                  <a:schemeClr val="bg1"/>
                </a:solidFill>
                <a:latin typeface="Aharoni"/>
                <a:ea typeface="Aharoni"/>
                <a:cs typeface="Aharoni"/>
              </a:rPr>
            </a:br>
            <a:r>
              <a:rPr lang="es-ES" sz="1500" b="1" dirty="0" smtClean="0">
                <a:solidFill>
                  <a:schemeClr val="bg1"/>
                </a:solidFill>
                <a:latin typeface="Aharoni"/>
                <a:ea typeface="Aharoni"/>
                <a:cs typeface="Aharoni"/>
              </a:rPr>
              <a:t>Burgos de unos 1500 hab. </a:t>
            </a:r>
            <a:br>
              <a:rPr lang="es-ES" sz="1500" b="1" dirty="0" smtClean="0">
                <a:solidFill>
                  <a:schemeClr val="bg1"/>
                </a:solidFill>
                <a:latin typeface="Aharoni"/>
                <a:ea typeface="Aharoni"/>
                <a:cs typeface="Aharoni"/>
              </a:rPr>
            </a:br>
            <a:r>
              <a:rPr lang="es-ES" sz="1500" b="1" dirty="0" smtClean="0">
                <a:solidFill>
                  <a:schemeClr val="bg1"/>
                </a:solidFill>
                <a:latin typeface="Aharoni"/>
                <a:ea typeface="Aharoni"/>
                <a:cs typeface="Aharoni"/>
              </a:rPr>
              <a:t>  Con muchos monumentos</a:t>
            </a:r>
            <a:br>
              <a:rPr lang="es-ES" sz="1500" b="1" dirty="0" smtClean="0">
                <a:solidFill>
                  <a:schemeClr val="bg1"/>
                </a:solidFill>
                <a:latin typeface="Aharoni"/>
                <a:ea typeface="Aharoni"/>
                <a:cs typeface="Aharoni"/>
              </a:rPr>
            </a:br>
            <a:r>
              <a:rPr lang="es-ES" sz="1500" b="1" dirty="0" smtClean="0">
                <a:solidFill>
                  <a:schemeClr val="bg1"/>
                </a:solidFill>
                <a:latin typeface="Aharoni"/>
                <a:ea typeface="Aharoni"/>
                <a:cs typeface="Aharoni"/>
              </a:rPr>
              <a:t>Entre los que destacan:</a:t>
            </a:r>
            <a:br>
              <a:rPr lang="es-ES" sz="1500" b="1" dirty="0" smtClean="0">
                <a:solidFill>
                  <a:schemeClr val="bg1"/>
                </a:solidFill>
                <a:latin typeface="Aharoni"/>
                <a:ea typeface="Aharoni"/>
                <a:cs typeface="Aharoni"/>
              </a:rPr>
            </a:br>
            <a:r>
              <a:rPr lang="es-ES" sz="1500" b="1" dirty="0" smtClean="0">
                <a:solidFill>
                  <a:schemeClr val="bg1"/>
                </a:solidFill>
                <a:latin typeface="Aharoni"/>
                <a:ea typeface="Aharoni"/>
                <a:cs typeface="Aharoni"/>
              </a:rPr>
              <a:t>  la iglesia, el castillo, Palacio de los </a:t>
            </a:r>
            <a:r>
              <a:rPr lang="es-ES" sz="1500" b="1" dirty="0" err="1" smtClean="0">
                <a:solidFill>
                  <a:schemeClr val="bg1"/>
                </a:solidFill>
                <a:latin typeface="Aharoni"/>
                <a:ea typeface="Aharoni"/>
                <a:cs typeface="Aharoni"/>
              </a:rPr>
              <a:t>Chiloeches</a:t>
            </a:r>
            <a:r>
              <a:rPr lang="es-ES" sz="1500" b="1" dirty="0" smtClean="0">
                <a:solidFill>
                  <a:schemeClr val="bg1"/>
                </a:solidFill>
                <a:latin typeface="Aharoni"/>
                <a:ea typeface="Aharoni"/>
                <a:cs typeface="Aharoni"/>
              </a:rPr>
              <a:t>,</a:t>
            </a:r>
            <a:br>
              <a:rPr lang="es-ES" sz="1500" b="1" dirty="0" smtClean="0">
                <a:solidFill>
                  <a:schemeClr val="bg1"/>
                </a:solidFill>
                <a:latin typeface="Aharoni"/>
                <a:ea typeface="Aharoni"/>
                <a:cs typeface="Aharoni"/>
              </a:rPr>
            </a:br>
            <a:r>
              <a:rPr lang="es-ES" sz="1500" b="1" dirty="0" smtClean="0">
                <a:solidFill>
                  <a:schemeClr val="bg1"/>
                </a:solidFill>
                <a:latin typeface="Aharoni"/>
                <a:ea typeface="Aharoni"/>
                <a:cs typeface="Aharoni"/>
              </a:rPr>
              <a:t>    Torre de los Monteros…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304851" cy="692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6000" b="1" dirty="0" smtClean="0">
                <a:solidFill>
                  <a:schemeClr val="accent1">
                    <a:lumMod val="75000"/>
                  </a:schemeClr>
                </a:solidFill>
                <a:latin typeface="Curlz MT" pitchFamily="82" charset="0"/>
              </a:rPr>
              <a:t>Espinosa de los Monteros</a:t>
            </a:r>
            <a:endParaRPr lang="es-ES" sz="6000" b="1" dirty="0">
              <a:solidFill>
                <a:schemeClr val="accent1">
                  <a:lumMod val="75000"/>
                </a:schemeClr>
              </a:solidFill>
              <a:latin typeface="Curlz MT" pitchFamily="82" charset="0"/>
            </a:endParaRPr>
          </a:p>
        </p:txBody>
      </p:sp>
      <p:sp>
        <p:nvSpPr>
          <p:cNvPr id="9221" name="4 Rectángulo"/>
          <p:cNvSpPr>
            <a:spLocks noChangeArrowheads="1"/>
          </p:cNvSpPr>
          <p:nvPr/>
        </p:nvSpPr>
        <p:spPr bwMode="auto">
          <a:xfrm>
            <a:off x="755576" y="4077072"/>
            <a:ext cx="3672408" cy="233910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outerShdw blurRad="342900" dist="165100" dir="1560000" sx="113000" sy="113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Aharoni"/>
                <a:ea typeface="Aharoni"/>
                <a:cs typeface="Aharoni"/>
              </a:rPr>
              <a:t> </a:t>
            </a:r>
            <a:r>
              <a:rPr lang="es-ES" sz="1600" b="1" dirty="0" smtClean="0">
                <a:solidFill>
                  <a:schemeClr val="bg1"/>
                </a:solidFill>
                <a:latin typeface="Aharoni"/>
                <a:ea typeface="Aharoni"/>
                <a:cs typeface="Aharoni"/>
                <a:hlinkClick r:id="rId4"/>
              </a:rPr>
              <a:t>Pág. Web de Espinosa</a:t>
            </a:r>
            <a:endParaRPr lang="es-ES" sz="1600" b="1" dirty="0" smtClean="0">
              <a:solidFill>
                <a:schemeClr val="bg1"/>
              </a:solidFill>
              <a:latin typeface="Aharoni"/>
              <a:ea typeface="Aharoni"/>
              <a:cs typeface="Aharoni"/>
            </a:endParaRPr>
          </a:p>
          <a:p>
            <a:pPr algn="ctr"/>
            <a:endParaRPr lang="es-ES" sz="1600" b="1" dirty="0" smtClean="0">
              <a:solidFill>
                <a:schemeClr val="bg1"/>
              </a:solidFill>
              <a:latin typeface="Aharoni"/>
              <a:ea typeface="Aharoni"/>
              <a:cs typeface="Aharoni"/>
            </a:endParaRPr>
          </a:p>
          <a:p>
            <a:pPr algn="ctr"/>
            <a:r>
              <a:rPr lang="es-ES" sz="1600" b="1" dirty="0" smtClean="0">
                <a:solidFill>
                  <a:schemeClr val="bg1"/>
                </a:solidFill>
                <a:latin typeface="Aharoni"/>
                <a:ea typeface="Aharoni"/>
                <a:cs typeface="Aharoni"/>
                <a:hlinkClick r:id="rId5"/>
              </a:rPr>
              <a:t>Radio Espinosa</a:t>
            </a:r>
            <a:endParaRPr lang="es-ES" sz="1600" b="1" dirty="0" smtClean="0">
              <a:solidFill>
                <a:schemeClr val="bg1"/>
              </a:solidFill>
              <a:latin typeface="Aharoni"/>
              <a:ea typeface="Aharoni"/>
              <a:cs typeface="Aharoni"/>
            </a:endParaRPr>
          </a:p>
          <a:p>
            <a:pPr algn="ctr"/>
            <a:endParaRPr lang="es-ES" sz="1600" b="1" dirty="0" smtClean="0">
              <a:solidFill>
                <a:schemeClr val="bg1"/>
              </a:solidFill>
              <a:latin typeface="Aharoni"/>
              <a:ea typeface="Aharoni"/>
              <a:cs typeface="Aharoni"/>
            </a:endParaRPr>
          </a:p>
          <a:p>
            <a:pPr algn="ctr"/>
            <a:r>
              <a:rPr lang="es-ES" sz="1600" b="1" dirty="0" smtClean="0">
                <a:solidFill>
                  <a:schemeClr val="bg1"/>
                </a:solidFill>
                <a:latin typeface="Aharoni"/>
                <a:ea typeface="Aharoni"/>
                <a:cs typeface="Aharoni"/>
                <a:hlinkClick r:id="rId6"/>
              </a:rPr>
              <a:t>Estación de Esquí</a:t>
            </a:r>
            <a:endParaRPr lang="es-ES" sz="1600" b="1" dirty="0" smtClean="0">
              <a:solidFill>
                <a:schemeClr val="bg1"/>
              </a:solidFill>
              <a:latin typeface="Aharoni"/>
              <a:ea typeface="Aharoni"/>
              <a:cs typeface="Aharoni"/>
              <a:hlinkClick r:id="rId5"/>
            </a:endParaRPr>
          </a:p>
          <a:p>
            <a:pPr algn="ctr"/>
            <a:endParaRPr lang="es-ES" sz="1600" b="1" dirty="0">
              <a:solidFill>
                <a:schemeClr val="bg1"/>
              </a:solidFill>
              <a:latin typeface="Aharoni"/>
              <a:ea typeface="Aharoni"/>
              <a:cs typeface="Aharoni"/>
            </a:endParaRPr>
          </a:p>
          <a:p>
            <a:pPr algn="ctr"/>
            <a:r>
              <a:rPr lang="es-ES" sz="1600" b="1" dirty="0" smtClean="0">
                <a:solidFill>
                  <a:schemeClr val="bg1"/>
                </a:solidFill>
                <a:latin typeface="Aharoni"/>
                <a:ea typeface="Aharoni"/>
                <a:cs typeface="Aharoni"/>
                <a:hlinkClick r:id="rId7"/>
              </a:rPr>
              <a:t>Espinosa en </a:t>
            </a:r>
            <a:r>
              <a:rPr lang="es-ES" sz="1600" b="1" dirty="0" err="1" smtClean="0">
                <a:solidFill>
                  <a:schemeClr val="bg1"/>
                </a:solidFill>
                <a:latin typeface="Aharoni"/>
                <a:ea typeface="Aharoni"/>
                <a:cs typeface="Aharoni"/>
                <a:hlinkClick r:id="rId7"/>
              </a:rPr>
              <a:t>Wikipedia</a:t>
            </a:r>
            <a:endParaRPr lang="es-ES" sz="1600" b="1" dirty="0" smtClean="0">
              <a:solidFill>
                <a:schemeClr val="bg1"/>
              </a:solidFill>
              <a:latin typeface="Aharoni"/>
              <a:ea typeface="Aharoni"/>
              <a:cs typeface="Aharoni"/>
            </a:endParaRPr>
          </a:p>
          <a:p>
            <a:pPr algn="ctr"/>
            <a:endParaRPr lang="es-ES" sz="1600" b="1" dirty="0" smtClean="0">
              <a:solidFill>
                <a:schemeClr val="bg1"/>
              </a:solidFill>
              <a:latin typeface="Corbel" pitchFamily="34" charset="0"/>
              <a:cs typeface="Aharoni"/>
            </a:endParaRPr>
          </a:p>
          <a:p>
            <a:pPr algn="ctr"/>
            <a:r>
              <a:rPr lang="es-ES" sz="1600" b="1" dirty="0" smtClean="0">
                <a:solidFill>
                  <a:schemeClr val="bg1"/>
                </a:solidFill>
                <a:latin typeface="Aharoni"/>
                <a:ea typeface="Aharoni"/>
                <a:cs typeface="Aharoni"/>
                <a:hlinkClick r:id="rId8"/>
              </a:rPr>
              <a:t>Video de Espinosa de los Monteros</a:t>
            </a:r>
            <a:endParaRPr lang="es-ES" sz="1600" b="1" dirty="0">
              <a:solidFill>
                <a:schemeClr val="bg1"/>
              </a:solidFill>
              <a:latin typeface="Aharoni"/>
              <a:ea typeface="Aharoni"/>
              <a:cs typeface="Aharoni"/>
              <a:hlinkClick r:id="rId7"/>
            </a:endParaRP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582017" y="2132856"/>
            <a:ext cx="5718175" cy="28352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2400" dirty="0" smtClean="0">
                <a:solidFill>
                  <a:srgbClr val="00B0F0"/>
                </a:solidFill>
              </a:rPr>
              <a:t>          PATE DE PATO: 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2400" dirty="0" smtClean="0">
                <a:solidFill>
                  <a:srgbClr val="00B0F0"/>
                </a:solidFill>
              </a:rPr>
              <a:t>         PRECIO: 1,80€/unid.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2400" dirty="0" smtClean="0">
                <a:solidFill>
                  <a:srgbClr val="00B0F0"/>
                </a:solidFill>
              </a:rPr>
              <a:t>          (aprox. 100g)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2400" dirty="0" smtClean="0">
                <a:solidFill>
                  <a:srgbClr val="00B0F0"/>
                </a:solidFill>
              </a:rPr>
              <a:t>         PATE DE FOIE GRAS: 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2400" dirty="0" smtClean="0">
                <a:solidFill>
                  <a:srgbClr val="00B0F0"/>
                </a:solidFill>
              </a:rPr>
              <a:t>         PRECIO: 3,00€/ unid.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2400" dirty="0" smtClean="0">
                <a:solidFill>
                  <a:srgbClr val="00B0F0"/>
                </a:solidFill>
              </a:rPr>
              <a:t>         (aprox. 100g)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s-ES" dirty="0"/>
          </a:p>
        </p:txBody>
      </p:sp>
      <p:pic>
        <p:nvPicPr>
          <p:cNvPr id="4" name="3 Imagen" descr="el-p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38" y="1928813"/>
            <a:ext cx="1643062" cy="2190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 descr="Foie-Gras-Entero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13" y="4643438"/>
            <a:ext cx="1728787" cy="1851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642938" y="250238"/>
            <a:ext cx="8156575" cy="777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7200" dirty="0" smtClean="0">
                <a:solidFill>
                  <a:srgbClr val="FFFF00"/>
                </a:solidFill>
                <a:latin typeface="Curlz MT" pitchFamily="82" charset="0"/>
              </a:rPr>
              <a:t>La </a:t>
            </a:r>
            <a:r>
              <a:rPr lang="es-ES" sz="7200" dirty="0" err="1" smtClean="0">
                <a:solidFill>
                  <a:srgbClr val="FFFF00"/>
                </a:solidFill>
                <a:latin typeface="Curlz MT" pitchFamily="82" charset="0"/>
              </a:rPr>
              <a:t>Llueza</a:t>
            </a:r>
            <a:endParaRPr lang="es-ES" sz="7200" dirty="0">
              <a:solidFill>
                <a:srgbClr val="FFFF00"/>
              </a:solidFill>
              <a:latin typeface="Curlz MT" pitchFamily="82" charset="0"/>
            </a:endParaRPr>
          </a:p>
        </p:txBody>
      </p:sp>
      <p:sp>
        <p:nvSpPr>
          <p:cNvPr id="9" name="5 CuadroTexto"/>
          <p:cNvSpPr txBox="1">
            <a:spLocks noChangeArrowheads="1"/>
          </p:cNvSpPr>
          <p:nvPr/>
        </p:nvSpPr>
        <p:spPr bwMode="auto">
          <a:xfrm>
            <a:off x="3707904" y="5939988"/>
            <a:ext cx="7521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dirty="0" smtClean="0">
                <a:latin typeface="Corbel" pitchFamily="34" charset="0"/>
              </a:rPr>
              <a:t>Índice</a:t>
            </a:r>
            <a:endParaRPr lang="es-ES" dirty="0">
              <a:latin typeface="Corbel" pitchFamily="34" charset="0"/>
            </a:endParaRPr>
          </a:p>
        </p:txBody>
      </p:sp>
      <p:sp>
        <p:nvSpPr>
          <p:cNvPr id="10" name="9 Botón de acción: Inicio">
            <a:hlinkClick r:id="rId5" action="ppaction://hlinksldjump" highlightClick="1"/>
          </p:cNvPr>
          <p:cNvSpPr/>
          <p:nvPr/>
        </p:nvSpPr>
        <p:spPr>
          <a:xfrm>
            <a:off x="3707904" y="5013176"/>
            <a:ext cx="792088" cy="792088"/>
          </a:xfrm>
          <a:prstGeom prst="actionButtonHom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chemeClr val="bg1"/>
            </a:solidFill>
          </a:ln>
          <a:effectLst>
            <a:outerShdw blurRad="177800" dist="88900" dir="4620000" sx="111000" sy="111000" algn="tl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w="165100" prst="coolSlant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714375" y="1772816"/>
            <a:ext cx="5718175" cy="34782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2400" dirty="0" smtClean="0">
                <a:solidFill>
                  <a:srgbClr val="00B0F0"/>
                </a:solidFill>
              </a:rPr>
              <a:t>JAMON DE BODEGA: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2400" dirty="0" smtClean="0">
                <a:solidFill>
                  <a:srgbClr val="00B0F0"/>
                </a:solidFill>
              </a:rPr>
              <a:t>     PRECIO: 18€/kg  (2,50 kg aprox.)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2400" dirty="0" smtClean="0">
                <a:solidFill>
                  <a:srgbClr val="00B0F0"/>
                </a:solidFill>
              </a:rPr>
              <a:t>CHORIZO CULAR IBERICO: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2400" dirty="0" smtClean="0">
                <a:solidFill>
                  <a:srgbClr val="00B0F0"/>
                </a:solidFill>
              </a:rPr>
              <a:t>     PRECIO: 10,20 €/kg (0.5 kg aprox.)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2400" dirty="0" smtClean="0">
                <a:solidFill>
                  <a:srgbClr val="00B0F0"/>
                </a:solidFill>
              </a:rPr>
              <a:t>SALCHICHON CULAR IBERICO: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2400" dirty="0" smtClean="0">
                <a:solidFill>
                  <a:srgbClr val="00B0F0"/>
                </a:solidFill>
              </a:rPr>
              <a:t>     PRECIO: 10,20 €/kg (0.5 kg aprox.)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s-ES" dirty="0"/>
          </a:p>
        </p:txBody>
      </p:sp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395536" y="285750"/>
            <a:ext cx="8748464" cy="777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7200" dirty="0" smtClean="0">
                <a:solidFill>
                  <a:srgbClr val="FFFF00"/>
                </a:solidFill>
                <a:latin typeface="Curlz MT" pitchFamily="82" charset="0"/>
              </a:rPr>
              <a:t>Restaurante  El  Crucero</a:t>
            </a:r>
            <a:endParaRPr lang="es-ES" sz="7200" dirty="0">
              <a:solidFill>
                <a:srgbClr val="FFFF00"/>
              </a:solidFill>
              <a:latin typeface="Curlz MT" pitchFamily="82" charset="0"/>
            </a:endParaRPr>
          </a:p>
        </p:txBody>
      </p:sp>
      <p:pic>
        <p:nvPicPr>
          <p:cNvPr id="5" name="4 Imagen" descr="Imagen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1500188"/>
            <a:ext cx="1757363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Imagen" descr="Imagen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63" y="3071813"/>
            <a:ext cx="1571625" cy="1771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6 Imagen" descr="Imagen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0" y="4357688"/>
            <a:ext cx="1500188" cy="2000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5 CuadroTexto"/>
          <p:cNvSpPr txBox="1">
            <a:spLocks noChangeArrowheads="1"/>
          </p:cNvSpPr>
          <p:nvPr/>
        </p:nvSpPr>
        <p:spPr bwMode="auto">
          <a:xfrm>
            <a:off x="4067944" y="6372036"/>
            <a:ext cx="7521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dirty="0" smtClean="0">
                <a:latin typeface="Corbel" pitchFamily="34" charset="0"/>
              </a:rPr>
              <a:t>Índice</a:t>
            </a:r>
            <a:endParaRPr lang="es-ES" dirty="0">
              <a:latin typeface="Corbel" pitchFamily="34" charset="0"/>
            </a:endParaRPr>
          </a:p>
        </p:txBody>
      </p:sp>
      <p:sp>
        <p:nvSpPr>
          <p:cNvPr id="11" name="10 Botón de acción: Inicio">
            <a:hlinkClick r:id="rId6" action="ppaction://hlinksldjump" highlightClick="1"/>
          </p:cNvPr>
          <p:cNvSpPr/>
          <p:nvPr/>
        </p:nvSpPr>
        <p:spPr>
          <a:xfrm>
            <a:off x="4067944" y="5373216"/>
            <a:ext cx="792088" cy="792088"/>
          </a:xfrm>
          <a:prstGeom prst="actionButtonHom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chemeClr val="bg1"/>
            </a:solidFill>
          </a:ln>
          <a:effectLst>
            <a:outerShdw blurRad="177800" dist="88900" dir="4620000" sx="111000" sy="111000" algn="tl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w="165100" prst="coolSlant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>
    <p:wipe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34770"/>
              </p:ext>
            </p:extLst>
          </p:nvPr>
        </p:nvGraphicFramePr>
        <p:xfrm>
          <a:off x="323850" y="11112"/>
          <a:ext cx="8820150" cy="684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Hoja de cálculo" r:id="rId4" imgW="12068175" imgH="6296204" progId="Excel.Sheet.12">
                  <p:embed/>
                </p:oleObj>
              </mc:Choice>
              <mc:Fallback>
                <p:oleObj name="Hoja de cálculo" r:id="rId4" imgW="12068175" imgH="6296204" progId="Excel.Shee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1112"/>
                        <a:ext cx="8820150" cy="684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5072063" y="1658713"/>
            <a:ext cx="3571875" cy="31700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000" spc="-150" dirty="0">
                <a:solidFill>
                  <a:schemeClr val="accent1">
                    <a:lumMod val="50000"/>
                  </a:schemeClr>
                </a:solidFill>
                <a:latin typeface="Curlz MT" pitchFamily="82" charset="0"/>
                <a:ea typeface="+mj-ea"/>
                <a:cs typeface="+mj-cs"/>
              </a:rPr>
              <a:t>Tabla </a:t>
            </a:r>
            <a:r>
              <a:rPr lang="es-ES" sz="5000" spc="-150" dirty="0" smtClean="0">
                <a:solidFill>
                  <a:schemeClr val="accent1">
                    <a:lumMod val="50000"/>
                  </a:schemeClr>
                </a:solidFill>
                <a:latin typeface="Curlz MT" pitchFamily="82" charset="0"/>
                <a:ea typeface="+mj-ea"/>
                <a:cs typeface="+mj-cs"/>
              </a:rPr>
              <a:t>Resumen productos </a:t>
            </a:r>
            <a:r>
              <a:rPr lang="es-ES" sz="5000" spc="-150" dirty="0">
                <a:solidFill>
                  <a:schemeClr val="accent1">
                    <a:lumMod val="50000"/>
                  </a:schemeClr>
                </a:solidFill>
                <a:latin typeface="Curlz MT" pitchFamily="82" charset="0"/>
                <a:ea typeface="+mj-ea"/>
                <a:cs typeface="+mj-cs"/>
              </a:rPr>
              <a:t>típicos de </a:t>
            </a:r>
            <a:r>
              <a:rPr lang="es-ES" sz="5000" spc="-150" dirty="0" smtClean="0">
                <a:solidFill>
                  <a:schemeClr val="accent1">
                    <a:lumMod val="50000"/>
                  </a:schemeClr>
                </a:solidFill>
                <a:latin typeface="Curlz MT" pitchFamily="82" charset="0"/>
                <a:ea typeface="+mj-ea"/>
                <a:cs typeface="+mj-cs"/>
              </a:rPr>
              <a:t>Espinosa </a:t>
            </a:r>
            <a:endParaRPr lang="es-ES" sz="5000" spc="-150" dirty="0">
              <a:solidFill>
                <a:schemeClr val="accent1">
                  <a:lumMod val="50000"/>
                </a:schemeClr>
              </a:solidFill>
              <a:latin typeface="Curlz MT" pitchFamily="82" charset="0"/>
              <a:ea typeface="+mj-ea"/>
              <a:cs typeface="+mj-cs"/>
            </a:endParaRP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6588224" y="6165304"/>
            <a:ext cx="7521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Corbel" pitchFamily="34" charset="0"/>
              </a:rPr>
              <a:t>Índice</a:t>
            </a:r>
            <a:endParaRPr lang="es-ES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7" name="6 Botón de acción: Inicio">
            <a:hlinkClick r:id="rId6" action="ppaction://hlinksldjump" highlightClick="1"/>
          </p:cNvPr>
          <p:cNvSpPr/>
          <p:nvPr/>
        </p:nvSpPr>
        <p:spPr>
          <a:xfrm>
            <a:off x="6516216" y="5157192"/>
            <a:ext cx="792088" cy="792088"/>
          </a:xfrm>
          <a:prstGeom prst="actionButtonHom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chemeClr val="bg1"/>
            </a:solidFill>
          </a:ln>
          <a:effectLst>
            <a:outerShdw blurRad="177800" dist="88900" dir="4620000" sx="111000" sy="111000" algn="tl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w="165100" prst="coolSlant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:\Users\Alumno.Usuario1\Pictures\20100413123023_espinosa_monteros_g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071810"/>
            <a:ext cx="5095884" cy="33951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2771800" y="1196752"/>
            <a:ext cx="2162772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3000" dirty="0" smtClean="0">
                <a:solidFill>
                  <a:srgbClr val="FFFF00"/>
                </a:solidFill>
                <a:latin typeface="Curlz MT" pitchFamily="82" charset="0"/>
              </a:rPr>
              <a:t>Fin</a:t>
            </a:r>
            <a:endParaRPr lang="es-ES" sz="13000" dirty="0"/>
          </a:p>
        </p:txBody>
      </p:sp>
    </p:spTree>
  </p:cSld>
  <p:clrMapOvr>
    <a:masterClrMapping/>
  </p:clrMapOvr>
  <p:transition>
    <p:sndAc>
      <p:stSnd>
        <p:snd r:embed="rId2" name="Canto de pajar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0.79323 -0.13668 C 0.76337 -0.08719 0.66737 0.06568 0.61303 0.16096 C 0.55868 0.25624 0.57084 0.36795 0.46737 0.43432 C 0.36407 0.50069 0.10539 0.56684 -0.00555 0.56036 C -0.11666 0.55342 -0.15763 0.4623 -0.19965 0.39732 C -0.24166 0.33233 -0.25555 0.25231 -0.25798 0.17068 C -0.26041 0.08904 -0.2875 -0.03168 -0.21406 -0.09297 C -0.14062 -0.15425 0.07118 -0.21253 0.18264 -0.19727 C 0.2941 -0.18201 0.41025 -0.08788 0.45452 -0.00139 C 0.49879 0.08511 0.50539 0.24353 0.44827 0.32239 C 0.39098 0.40102 0.20834 0.47549 0.11077 0.47179 C 0.0132 0.46785 -0.09531 0.37697 -0.13732 0.30042 C -0.17968 0.22294 -0.19739 0.07909 -0.14184 0.00902 C -0.08611 -0.06175 0.104 -0.13413 0.19671 -0.12234 C 0.28924 -0.11055 0.38855 0.00393 0.41407 0.07956 C 0.43959 0.15518 0.40278 0.28192 0.35018 0.33118 C 0.29757 0.3802 0.16632 0.39385 0.09809 0.3735 C 0.03039 0.35291 -0.06423 0.27937 -0.05763 0.20675 C -0.05034 0.13483 0.08733 -0.02706 0.13907 -0.05967 C 0.19063 -0.09227 0.22761 -0.00994 0.2533 0.01041 C 0.279 0.03076 0.28872 0.03215 0.29375 0.06267 C 0.29879 0.0932 0.29983 0.16767 0.28351 0.19427 C 0.26754 0.22086 0.25018 0.25023 0.19671 0.22225 C 0.14323 0.19427 -0.0085 0.06267 -0.03715 0.02567 C -0.0651 -0.01133 -0.02013 -0.00694 0.025 -0.00208 " pathEditMode="relative" rAng="0" ptsTypes="aaaaaaaaaaaaaaaaaaaa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00" y="3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3347864" y="2780928"/>
            <a:ext cx="3234655" cy="24288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dirty="0" smtClean="0"/>
              <a:t>Es el único instituto</a:t>
            </a: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dirty="0" smtClean="0"/>
              <a:t> que hay en </a:t>
            </a: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dirty="0" smtClean="0"/>
              <a:t>espinosa. </a:t>
            </a: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dirty="0" smtClean="0"/>
              <a:t>Somos unos </a:t>
            </a: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dirty="0" smtClean="0"/>
              <a:t>80 alumnos.    </a:t>
            </a:r>
            <a:br>
              <a:rPr lang="es-ES" dirty="0" smtClean="0"/>
            </a:br>
            <a:r>
              <a:rPr lang="es-ES" dirty="0" smtClean="0"/>
              <a:t>A lado del instituto </a:t>
            </a: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dirty="0" smtClean="0"/>
              <a:t>esta el colegio infantil </a:t>
            </a: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dirty="0" smtClean="0"/>
              <a:t>de Santa Cecilia.</a:t>
            </a: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s-ES" dirty="0" smtClean="0"/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b="1" dirty="0" smtClean="0">
                <a:hlinkClick r:id="rId3"/>
              </a:rPr>
              <a:t>Pág. Web del Instituto</a:t>
            </a:r>
            <a:endParaRPr lang="es-ES" b="1" dirty="0" smtClean="0"/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b="1" dirty="0" smtClean="0">
                <a:latin typeface="Arial Black" pitchFamily="34" charset="0"/>
              </a:rPr>
              <a:t> </a:t>
            </a:r>
            <a:endParaRPr lang="es-ES" b="1" dirty="0">
              <a:latin typeface="Arial Black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06438" y="197518"/>
            <a:ext cx="8156575" cy="7762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7200" dirty="0" smtClean="0">
                <a:solidFill>
                  <a:srgbClr val="FFFF00"/>
                </a:solidFill>
                <a:latin typeface="Curlz MT" pitchFamily="82" charset="0"/>
              </a:rPr>
              <a:t>IESO    CONDE SANCHO  GARCIA</a:t>
            </a:r>
            <a:r>
              <a:rPr lang="es-ES" sz="4000" dirty="0" smtClean="0">
                <a:solidFill>
                  <a:srgbClr val="FF0000"/>
                </a:solidFill>
                <a:latin typeface="Blackadder ITC" pitchFamily="82" charset="0"/>
              </a:rPr>
              <a:t/>
            </a:r>
            <a:br>
              <a:rPr lang="es-ES" sz="4000" dirty="0" smtClean="0">
                <a:solidFill>
                  <a:srgbClr val="FF0000"/>
                </a:solidFill>
                <a:latin typeface="Blackadder ITC" pitchFamily="82" charset="0"/>
              </a:rPr>
            </a:br>
            <a:endParaRPr lang="es-ES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6" name="Picture 2" descr="http://www.diariodeburgos.es/media/imagenes/33241DED-A184-7A1C-C2D98E9F2C447C1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636912"/>
            <a:ext cx="3596905" cy="3214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ALEJANDRO\Pictures\instituto-portad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290" y="2564904"/>
            <a:ext cx="3214710" cy="3119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571500" y="3000375"/>
            <a:ext cx="4286250" cy="33575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dirty="0" smtClean="0"/>
              <a:t>Somos un grupo de 14 alumnos de 4º de la eso incluyendo al plan de diversificación . Nuestra cooperativa tiene el nombre de jede (jóvenes empresarios de espinosa) y este es nuestro logotipo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s-ES" dirty="0" smtClean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dirty="0" smtClean="0">
                <a:solidFill>
                  <a:srgbClr val="FFFF00"/>
                </a:solidFill>
              </a:rPr>
              <a:t>Esta es nuestra dirección de correo: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dirty="0" smtClean="0">
                <a:solidFill>
                  <a:srgbClr val="FFFF00"/>
                </a:solidFill>
                <a:hlinkClick r:id="rId3"/>
              </a:rPr>
              <a:t>jede_espinosa@hotmail.com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71600" y="994940"/>
            <a:ext cx="4448707" cy="77787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14000" dirty="0" smtClean="0">
                <a:solidFill>
                  <a:srgbClr val="FFFF00"/>
                </a:solidFill>
                <a:latin typeface="Curlz MT" pitchFamily="82" charset="0"/>
              </a:rPr>
              <a:t>J.e.d.e</a:t>
            </a:r>
            <a:endParaRPr lang="es-ES" sz="14000" dirty="0">
              <a:solidFill>
                <a:srgbClr val="FFFF00"/>
              </a:solidFill>
              <a:latin typeface="Curlz MT" pitchFamily="82" charset="0"/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2771800" y="4572000"/>
            <a:ext cx="2160240" cy="35718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026" name="Picture 2" descr="C:\Users\ALEJANDRO\Pictures\_LOGO_BUE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214686"/>
            <a:ext cx="3643337" cy="27382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2" descr="C:\Documents and Settings\Alumno\Escritorio\_DSC024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764704"/>
            <a:ext cx="3854796" cy="21672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00"/>
                            </p:stCondLst>
                            <p:childTnLst>
                              <p:par>
                                <p:cTn id="24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1812180" y="1643063"/>
            <a:ext cx="6072188" cy="5000625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dirty="0" smtClean="0">
                <a:solidFill>
                  <a:srgbClr val="00B0F0"/>
                </a:solidFill>
                <a:hlinkClick r:id="rId3" action="ppaction://hlinksldjump"/>
              </a:rPr>
              <a:t>Api-Espinosa</a:t>
            </a:r>
            <a:endParaRPr lang="es-ES" dirty="0" smtClean="0">
              <a:solidFill>
                <a:srgbClr val="00B0F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dirty="0" smtClean="0">
                <a:solidFill>
                  <a:srgbClr val="00B0F0"/>
                </a:solidFill>
                <a:hlinkClick r:id="rId4" action="ppaction://hlinksldjump"/>
              </a:rPr>
              <a:t>Supermercados </a:t>
            </a:r>
            <a:r>
              <a:rPr lang="es-ES" dirty="0" err="1" smtClean="0">
                <a:solidFill>
                  <a:srgbClr val="00B0F0"/>
                </a:solidFill>
                <a:hlinkClick r:id="rId4" action="ppaction://hlinksldjump"/>
              </a:rPr>
              <a:t>Velliga</a:t>
            </a:r>
            <a:endParaRPr lang="es-ES" u="sng" dirty="0" smtClean="0">
              <a:solidFill>
                <a:srgbClr val="FFFF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dirty="0" smtClean="0">
                <a:solidFill>
                  <a:srgbClr val="00B0F0"/>
                </a:solidFill>
                <a:hlinkClick r:id="rId5" action="ppaction://hlinksldjump"/>
              </a:rPr>
              <a:t>Pastelería Dolce Vita</a:t>
            </a:r>
            <a:endParaRPr lang="es-ES" dirty="0" smtClean="0">
              <a:solidFill>
                <a:srgbClr val="00B0F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dirty="0" smtClean="0">
                <a:solidFill>
                  <a:srgbClr val="00B0F0"/>
                </a:solidFill>
                <a:hlinkClick r:id="rId6" action="ppaction://hlinksldjump"/>
              </a:rPr>
              <a:t>Carnicería Javier</a:t>
            </a:r>
            <a:endParaRPr lang="es-ES" dirty="0" smtClean="0">
              <a:solidFill>
                <a:srgbClr val="00B0F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dirty="0" smtClean="0">
                <a:solidFill>
                  <a:srgbClr val="00B0F0"/>
                </a:solidFill>
                <a:hlinkClick r:id="rId7" action="ppaction://hlinksldjump"/>
              </a:rPr>
              <a:t>Bustillo</a:t>
            </a:r>
            <a:endParaRPr lang="es-ES" dirty="0" smtClean="0">
              <a:solidFill>
                <a:srgbClr val="00B0F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dirty="0" smtClean="0">
                <a:solidFill>
                  <a:srgbClr val="00B0F0"/>
                </a:solidFill>
                <a:hlinkClick r:id="rId8" action="ppaction://hlinksldjump"/>
              </a:rPr>
              <a:t>Panadería F. López</a:t>
            </a:r>
            <a:endParaRPr lang="es-ES" dirty="0" smtClean="0">
              <a:solidFill>
                <a:srgbClr val="00B0F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dirty="0" smtClean="0">
                <a:solidFill>
                  <a:srgbClr val="00B0F0"/>
                </a:solidFill>
                <a:hlinkClick r:id="rId9" action="ppaction://hlinksldjump"/>
              </a:rPr>
              <a:t>Mantequería Las Nieves</a:t>
            </a:r>
            <a:endParaRPr lang="es-ES" dirty="0" smtClean="0">
              <a:solidFill>
                <a:srgbClr val="00B0F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dirty="0" smtClean="0">
                <a:solidFill>
                  <a:srgbClr val="00B0F0"/>
                </a:solidFill>
                <a:hlinkClick r:id="rId10" action="ppaction://hlinksldjump"/>
              </a:rPr>
              <a:t>Foto Espinosa</a:t>
            </a:r>
            <a:endParaRPr lang="es-ES" dirty="0" smtClean="0">
              <a:solidFill>
                <a:srgbClr val="00B0F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dirty="0" smtClean="0">
                <a:solidFill>
                  <a:srgbClr val="00B0F0"/>
                </a:solidFill>
                <a:hlinkClick r:id="rId11" action="ppaction://hlinksldjump"/>
              </a:rPr>
              <a:t>Supermercado </a:t>
            </a:r>
            <a:r>
              <a:rPr lang="es-ES" dirty="0" err="1" smtClean="0">
                <a:solidFill>
                  <a:srgbClr val="00B0F0"/>
                </a:solidFill>
                <a:hlinkClick r:id="rId11" action="ppaction://hlinksldjump"/>
              </a:rPr>
              <a:t>Guvi</a:t>
            </a:r>
            <a:endParaRPr lang="es-ES" dirty="0" smtClean="0">
              <a:solidFill>
                <a:srgbClr val="00B0F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dirty="0" smtClean="0">
                <a:solidFill>
                  <a:srgbClr val="00B0F0"/>
                </a:solidFill>
                <a:hlinkClick r:id="rId12" action="ppaction://hlinksldjump"/>
              </a:rPr>
              <a:t>Panadería Núñez</a:t>
            </a:r>
            <a:endParaRPr lang="es-ES" dirty="0" smtClean="0">
              <a:solidFill>
                <a:srgbClr val="00B0F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dirty="0" smtClean="0">
                <a:solidFill>
                  <a:srgbClr val="00B0F0"/>
                </a:solidFill>
                <a:hlinkClick r:id="rId13" action="ppaction://hlinksldjump"/>
              </a:rPr>
              <a:t>Supermercado </a:t>
            </a:r>
            <a:r>
              <a:rPr lang="es-ES" dirty="0" err="1" smtClean="0">
                <a:solidFill>
                  <a:srgbClr val="00B0F0"/>
                </a:solidFill>
                <a:hlinkClick r:id="rId13" action="ppaction://hlinksldjump"/>
              </a:rPr>
              <a:t>Proxim</a:t>
            </a:r>
            <a:endParaRPr lang="es-ES" dirty="0" smtClean="0">
              <a:solidFill>
                <a:srgbClr val="00B0F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dirty="0" smtClean="0">
                <a:solidFill>
                  <a:srgbClr val="00B0F0"/>
                </a:solidFill>
                <a:hlinkClick r:id="rId14" action="ppaction://hlinksldjump"/>
              </a:rPr>
              <a:t>La </a:t>
            </a:r>
            <a:r>
              <a:rPr lang="es-ES" dirty="0" err="1" smtClean="0">
                <a:solidFill>
                  <a:srgbClr val="00B0F0"/>
                </a:solidFill>
                <a:hlinkClick r:id="rId14" action="ppaction://hlinksldjump"/>
              </a:rPr>
              <a:t>Llueza</a:t>
            </a:r>
            <a:endParaRPr lang="es-ES" dirty="0" smtClean="0">
              <a:solidFill>
                <a:srgbClr val="00B0F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dirty="0" smtClean="0">
                <a:solidFill>
                  <a:srgbClr val="00B0F0"/>
                </a:solidFill>
                <a:hlinkClick r:id="rId15" action="ppaction://hlinksldjump"/>
              </a:rPr>
              <a:t>Restaurante El Crucero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85813" y="285750"/>
            <a:ext cx="8156575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7200" dirty="0" smtClean="0">
                <a:solidFill>
                  <a:srgbClr val="FFFF00"/>
                </a:solidFill>
                <a:latin typeface="Curlz MT" pitchFamily="82" charset="0"/>
              </a:rPr>
              <a:t>Índice de los comercios:</a:t>
            </a:r>
            <a:endParaRPr lang="es-ES" sz="7200" dirty="0">
              <a:solidFill>
                <a:srgbClr val="FFFF00"/>
              </a:solidFill>
              <a:latin typeface="Curlz MT" pitchFamily="82" charset="0"/>
            </a:endParaRPr>
          </a:p>
        </p:txBody>
      </p:sp>
      <p:sp>
        <p:nvSpPr>
          <p:cNvPr id="21" name="1 Marcador de texto"/>
          <p:cNvSpPr txBox="1">
            <a:spLocks/>
          </p:cNvSpPr>
          <p:nvPr/>
        </p:nvSpPr>
        <p:spPr bwMode="auto">
          <a:xfrm>
            <a:off x="899592" y="3789040"/>
            <a:ext cx="194421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96" tIns="45720" rIns="9144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6" action="ppaction://hlinksldjump"/>
              </a:rPr>
              <a:t>TABLA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6" action="ppaction://hlinksldjump"/>
              </a:rPr>
              <a:t> RESUMEN</a:t>
            </a: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7380312" y="3861048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rgbClr val="00B0F0"/>
                </a:solidFill>
                <a:hlinkClick r:id="rId17" action="ppaction://hlinksldjump"/>
              </a:rPr>
              <a:t>FIN</a:t>
            </a:r>
            <a:endParaRPr lang="es-ES" dirty="0"/>
          </a:p>
        </p:txBody>
      </p:sp>
    </p:spTree>
  </p:cSld>
  <p:clrMapOvr>
    <a:masterClrMapping/>
  </p:clrMapOvr>
  <p:transition advClick="0"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1143000" y="1785938"/>
            <a:ext cx="7786688" cy="4786312"/>
          </a:xfrm>
        </p:spPr>
        <p:txBody>
          <a:bodyPr/>
          <a:lstStyle/>
          <a:p>
            <a:pPr marL="53975" eaLnBrk="1" hangingPunct="1"/>
            <a:r>
              <a:rPr lang="es-ES" sz="2400" dirty="0" smtClean="0">
                <a:solidFill>
                  <a:srgbClr val="00B0F0"/>
                </a:solidFill>
              </a:rPr>
              <a:t>MIEL DE ½  KG                                               MIEL DE     1  KG</a:t>
            </a:r>
          </a:p>
          <a:p>
            <a:pPr marL="53975" eaLnBrk="1" hangingPunct="1"/>
            <a:r>
              <a:rPr lang="es-ES" sz="2400" dirty="0" smtClean="0">
                <a:solidFill>
                  <a:srgbClr val="00B0F0"/>
                </a:solidFill>
              </a:rPr>
              <a:t>PRECIO: 3€                                                       PRECIO : 6.60€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214563" y="133776"/>
            <a:ext cx="4661693" cy="38315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7200" dirty="0" smtClean="0">
                <a:solidFill>
                  <a:srgbClr val="FFFF00"/>
                </a:solidFill>
                <a:latin typeface="Curlz MT" pitchFamily="82" charset="0"/>
              </a:rPr>
              <a:t>Api Espinosa</a:t>
            </a:r>
            <a:endParaRPr lang="es-ES" sz="7200" dirty="0">
              <a:solidFill>
                <a:srgbClr val="FFFF00"/>
              </a:solidFill>
              <a:latin typeface="Curlz MT" pitchFamily="82" charset="0"/>
            </a:endParaRPr>
          </a:p>
        </p:txBody>
      </p:sp>
      <p:pic>
        <p:nvPicPr>
          <p:cNvPr id="4" name="3 Marcador de contenido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2928938"/>
            <a:ext cx="1857375" cy="3303587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5" name="7 Marcador de contenido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0" y="3000375"/>
            <a:ext cx="2125663" cy="3214688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14342" name="5 CuadroTexto"/>
          <p:cNvSpPr txBox="1">
            <a:spLocks noChangeArrowheads="1"/>
          </p:cNvSpPr>
          <p:nvPr/>
        </p:nvSpPr>
        <p:spPr bwMode="auto">
          <a:xfrm>
            <a:off x="4211960" y="5805264"/>
            <a:ext cx="7521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dirty="0" smtClean="0">
                <a:latin typeface="Corbel" pitchFamily="34" charset="0"/>
              </a:rPr>
              <a:t>Índice</a:t>
            </a:r>
            <a:endParaRPr lang="es-ES" dirty="0">
              <a:latin typeface="Corbel" pitchFamily="34" charset="0"/>
            </a:endParaRPr>
          </a:p>
        </p:txBody>
      </p:sp>
      <p:sp>
        <p:nvSpPr>
          <p:cNvPr id="8" name="7 Botón de acción: Inicio">
            <a:hlinkClick r:id="rId5" action="ppaction://hlinksldjump" highlightClick="1"/>
          </p:cNvPr>
          <p:cNvSpPr/>
          <p:nvPr/>
        </p:nvSpPr>
        <p:spPr>
          <a:xfrm>
            <a:off x="4211960" y="4797152"/>
            <a:ext cx="792088" cy="792088"/>
          </a:xfrm>
          <a:prstGeom prst="actionButtonHom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chemeClr val="bg1"/>
            </a:solidFill>
          </a:ln>
          <a:effectLst>
            <a:outerShdw blurRad="177800" dist="88900" dir="4620000" sx="111000" sy="111000" algn="tl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w="165100" prst="coolSlant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3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143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706438" y="1350963"/>
            <a:ext cx="8080375" cy="5507037"/>
          </a:xfrm>
        </p:spPr>
        <p:txBody>
          <a:bodyPr/>
          <a:lstStyle/>
          <a:p>
            <a:pPr marL="53975" eaLnBrk="1" hangingPunct="1"/>
            <a:endParaRPr lang="es-ES" sz="2400" b="1" dirty="0" smtClean="0">
              <a:solidFill>
                <a:srgbClr val="00B0F0"/>
              </a:solidFill>
            </a:endParaRPr>
          </a:p>
          <a:p>
            <a:pPr marL="53975" eaLnBrk="1" hangingPunct="1"/>
            <a:endParaRPr lang="es-ES" sz="2400" b="1" dirty="0" smtClean="0">
              <a:solidFill>
                <a:srgbClr val="00B0F0"/>
              </a:solidFill>
            </a:endParaRPr>
          </a:p>
          <a:p>
            <a:pPr marL="53975" eaLnBrk="1" hangingPunct="1"/>
            <a:r>
              <a:rPr lang="es-ES" sz="2400" dirty="0" smtClean="0">
                <a:solidFill>
                  <a:srgbClr val="00B0F0"/>
                </a:solidFill>
              </a:rPr>
              <a:t>  GALLETAS   DE   CHOCOLATE           GALLETAS   SURTIDAS</a:t>
            </a:r>
          </a:p>
          <a:p>
            <a:pPr marL="53975" eaLnBrk="1" hangingPunct="1"/>
            <a:r>
              <a:rPr lang="es-ES" sz="2400" dirty="0" smtClean="0">
                <a:solidFill>
                  <a:srgbClr val="00B0F0"/>
                </a:solidFill>
              </a:rPr>
              <a:t>  PRECIO:2.49€                                            PRECIO: 2.49€</a:t>
            </a:r>
          </a:p>
          <a:p>
            <a:pPr marL="53975" eaLnBrk="1" hangingPunct="1"/>
            <a:r>
              <a:rPr lang="es-ES" sz="2400" dirty="0" smtClean="0">
                <a:solidFill>
                  <a:srgbClr val="00B0F0"/>
                </a:solidFill>
              </a:rPr>
              <a:t>   (aprox. 400g)                                              (aprox. 400g)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51929" y="197518"/>
            <a:ext cx="8156575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7200" dirty="0" smtClean="0">
                <a:solidFill>
                  <a:srgbClr val="FFFF00"/>
                </a:solidFill>
                <a:latin typeface="Curlz MT" pitchFamily="82" charset="0"/>
              </a:rPr>
              <a:t>Supermercado </a:t>
            </a:r>
            <a:r>
              <a:rPr lang="es-ES" sz="7200" dirty="0" err="1" smtClean="0">
                <a:solidFill>
                  <a:srgbClr val="FFFF00"/>
                </a:solidFill>
                <a:latin typeface="Curlz MT" pitchFamily="82" charset="0"/>
              </a:rPr>
              <a:t>Velliga</a:t>
            </a:r>
            <a:endParaRPr lang="es-ES" sz="7200" dirty="0">
              <a:solidFill>
                <a:srgbClr val="FFFF00"/>
              </a:solidFill>
              <a:latin typeface="Curlz MT" pitchFamily="82" charset="0"/>
            </a:endParaRPr>
          </a:p>
        </p:txBody>
      </p:sp>
      <p:pic>
        <p:nvPicPr>
          <p:cNvPr id="4" name="6 Marcador de contenid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25" y="3714750"/>
            <a:ext cx="3759200" cy="2114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7 Marcador de contenido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0" y="3714750"/>
            <a:ext cx="3357563" cy="2114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714375" y="1500188"/>
            <a:ext cx="7600927" cy="2139047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3975" eaLnBrk="1" hangingPunct="1">
              <a:spcBef>
                <a:spcPct val="0"/>
              </a:spcBef>
            </a:pPr>
            <a:endParaRPr lang="es-ES" dirty="0" smtClean="0">
              <a:solidFill>
                <a:schemeClr val="tx1"/>
              </a:solidFill>
              <a:latin typeface="Corbel" pitchFamily="34" charset="0"/>
            </a:endParaRPr>
          </a:p>
          <a:p>
            <a:pPr marL="53975" eaLnBrk="1" hangingPunct="1">
              <a:spcBef>
                <a:spcPct val="0"/>
              </a:spcBef>
            </a:pPr>
            <a:endParaRPr lang="es-ES" dirty="0" smtClean="0">
              <a:solidFill>
                <a:schemeClr val="tx1"/>
              </a:solidFill>
              <a:latin typeface="Corbel" pitchFamily="34" charset="0"/>
            </a:endParaRPr>
          </a:p>
          <a:p>
            <a:pPr marL="53975" eaLnBrk="1" hangingPunct="1">
              <a:spcBef>
                <a:spcPct val="0"/>
              </a:spcBef>
            </a:pPr>
            <a:r>
              <a:rPr lang="es-ES" sz="2400" dirty="0" smtClean="0">
                <a:solidFill>
                  <a:srgbClr val="00B0F0"/>
                </a:solidFill>
              </a:rPr>
              <a:t>VINO DEL MILENARIO DE                  ES UN VINO QUE SE </a:t>
            </a:r>
          </a:p>
          <a:p>
            <a:pPr marL="53975" eaLnBrk="1" hangingPunct="1">
              <a:spcBef>
                <a:spcPct val="0"/>
              </a:spcBef>
            </a:pPr>
            <a:r>
              <a:rPr lang="es-ES" sz="2400" dirty="0" smtClean="0">
                <a:solidFill>
                  <a:srgbClr val="00B0F0"/>
                </a:solidFill>
              </a:rPr>
              <a:t>ESPINOSA                                                  HIZO POR EL MOTIVO</a:t>
            </a:r>
          </a:p>
          <a:p>
            <a:pPr marL="53975" eaLnBrk="1" hangingPunct="1">
              <a:spcBef>
                <a:spcPct val="0"/>
              </a:spcBef>
            </a:pPr>
            <a:r>
              <a:rPr lang="es-ES" sz="2400" dirty="0" smtClean="0">
                <a:solidFill>
                  <a:srgbClr val="00B0F0"/>
                </a:solidFill>
              </a:rPr>
              <a:t>PRECIO:9.60€                                           DEL MILENARIO DE </a:t>
            </a:r>
          </a:p>
          <a:p>
            <a:pPr marL="53975" eaLnBrk="1" hangingPunct="1">
              <a:spcBef>
                <a:spcPct val="0"/>
              </a:spcBef>
            </a:pPr>
            <a:r>
              <a:rPr lang="es-ES" sz="2400" dirty="0" smtClean="0">
                <a:solidFill>
                  <a:srgbClr val="00B0F0"/>
                </a:solidFill>
              </a:rPr>
              <a:t>                                                                         ESPINOSA EN EL 2006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005181" y="188506"/>
            <a:ext cx="8156575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7200" dirty="0" smtClean="0">
                <a:solidFill>
                  <a:srgbClr val="FFFF00"/>
                </a:solidFill>
                <a:latin typeface="Curlz MT" pitchFamily="82" charset="0"/>
              </a:rPr>
              <a:t>Supermercado </a:t>
            </a:r>
            <a:r>
              <a:rPr lang="es-ES" sz="7200" dirty="0" err="1" smtClean="0">
                <a:solidFill>
                  <a:srgbClr val="FFFF00"/>
                </a:solidFill>
                <a:latin typeface="Curlz MT" pitchFamily="82" charset="0"/>
              </a:rPr>
              <a:t>Velliga</a:t>
            </a:r>
            <a:endParaRPr lang="es-ES" sz="7200" dirty="0">
              <a:solidFill>
                <a:srgbClr val="FFFF00"/>
              </a:solidFill>
              <a:latin typeface="Curlz MT" pitchFamily="82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3754438"/>
            <a:ext cx="1857375" cy="266382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8" name="5 CuadroTexto"/>
          <p:cNvSpPr txBox="1">
            <a:spLocks noChangeArrowheads="1"/>
          </p:cNvSpPr>
          <p:nvPr/>
        </p:nvSpPr>
        <p:spPr bwMode="auto">
          <a:xfrm>
            <a:off x="4211960" y="5805264"/>
            <a:ext cx="7521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dirty="0" smtClean="0">
                <a:latin typeface="Corbel" pitchFamily="34" charset="0"/>
              </a:rPr>
              <a:t>Índice</a:t>
            </a:r>
            <a:endParaRPr lang="es-ES" dirty="0">
              <a:latin typeface="Corbel" pitchFamily="34" charset="0"/>
            </a:endParaRPr>
          </a:p>
        </p:txBody>
      </p:sp>
      <p:sp>
        <p:nvSpPr>
          <p:cNvPr id="9" name="8 Botón de acción: Inicio">
            <a:hlinkClick r:id="rId4" action="ppaction://hlinksldjump" highlightClick="1"/>
          </p:cNvPr>
          <p:cNvSpPr/>
          <p:nvPr/>
        </p:nvSpPr>
        <p:spPr>
          <a:xfrm>
            <a:off x="4211960" y="4797152"/>
            <a:ext cx="792088" cy="792088"/>
          </a:xfrm>
          <a:prstGeom prst="actionButtonHom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chemeClr val="bg1"/>
            </a:solidFill>
          </a:ln>
          <a:effectLst>
            <a:outerShdw blurRad="177800" dist="88900" dir="4620000" sx="111000" sy="111000" algn="tl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w="165100" prst="coolSlant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357188" y="1643062"/>
            <a:ext cx="7599188" cy="5214937"/>
          </a:xfrm>
        </p:spPr>
        <p:txBody>
          <a:bodyPr/>
          <a:lstStyle/>
          <a:p>
            <a:pPr marL="53975" eaLnBrk="1" hangingPunct="1"/>
            <a:r>
              <a:rPr lang="es-ES" sz="2400" dirty="0" smtClean="0">
                <a:solidFill>
                  <a:srgbClr val="00B0F0"/>
                </a:solidFill>
              </a:rPr>
              <a:t>Magdalenas de                                            Sobaos                                                                                                              </a:t>
            </a:r>
          </a:p>
          <a:p>
            <a:pPr marL="53975" eaLnBrk="1" hangingPunct="1"/>
            <a:r>
              <a:rPr lang="es-ES" sz="2400" dirty="0" smtClean="0">
                <a:solidFill>
                  <a:srgbClr val="00B0F0"/>
                </a:solidFill>
              </a:rPr>
              <a:t>Mantequilla                                                  Precio:6€                                                               </a:t>
            </a:r>
          </a:p>
          <a:p>
            <a:pPr marL="53975" eaLnBrk="1" hangingPunct="1"/>
            <a:r>
              <a:rPr lang="es-ES" sz="2400" dirty="0" smtClean="0">
                <a:solidFill>
                  <a:srgbClr val="00B0F0"/>
                </a:solidFill>
              </a:rPr>
              <a:t>Precio:12€/kg</a:t>
            </a:r>
          </a:p>
          <a:p>
            <a:pPr marL="53975" eaLnBrk="1" hangingPunct="1"/>
            <a:r>
              <a:rPr lang="es-ES" sz="2400" dirty="0" smtClean="0">
                <a:solidFill>
                  <a:srgbClr val="00B0F0"/>
                </a:solidFill>
              </a:rPr>
              <a:t>(aprox. 450g)                                                 (uno grande de 400g)</a:t>
            </a:r>
          </a:p>
          <a:p>
            <a:pPr marL="53975" eaLnBrk="1" hangingPunct="1"/>
            <a:endParaRPr lang="es-ES" sz="2400" dirty="0" smtClean="0">
              <a:solidFill>
                <a:srgbClr val="00B0F0"/>
              </a:solidFill>
            </a:endParaRPr>
          </a:p>
          <a:p>
            <a:pPr marL="53975" eaLnBrk="1" hangingPunct="1"/>
            <a:endParaRPr lang="es-ES" sz="2400" dirty="0" smtClean="0">
              <a:solidFill>
                <a:srgbClr val="00B0F0"/>
              </a:solidFill>
            </a:endParaRPr>
          </a:p>
          <a:p>
            <a:pPr marL="53975" eaLnBrk="1" hangingPunct="1"/>
            <a:r>
              <a:rPr lang="es-ES" sz="2400" dirty="0" smtClean="0">
                <a:solidFill>
                  <a:srgbClr val="00B0F0"/>
                </a:solidFill>
              </a:rPr>
              <a:t>Italianas                                                           Quesadas                                                                                                 </a:t>
            </a:r>
          </a:p>
          <a:p>
            <a:pPr marL="53975" eaLnBrk="1" hangingPunct="1"/>
            <a:r>
              <a:rPr lang="es-ES" sz="2400" dirty="0" smtClean="0">
                <a:solidFill>
                  <a:srgbClr val="00B0F0"/>
                </a:solidFill>
              </a:rPr>
              <a:t>Precio:6€                                                         Precio:6€</a:t>
            </a:r>
          </a:p>
          <a:p>
            <a:pPr marL="53975" eaLnBrk="1" hangingPunct="1"/>
            <a:r>
              <a:rPr lang="es-ES" sz="2400" dirty="0" smtClean="0">
                <a:solidFill>
                  <a:srgbClr val="00B0F0"/>
                </a:solidFill>
              </a:rPr>
              <a:t>(12 por bolsa)                                                 (aprox. 700g)</a:t>
            </a:r>
          </a:p>
          <a:p>
            <a:pPr marL="53975" eaLnBrk="1" hangingPunct="1"/>
            <a:r>
              <a:rPr lang="es-ES" sz="2400" dirty="0" smtClean="0">
                <a:solidFill>
                  <a:srgbClr val="00B0F0"/>
                </a:solidFill>
              </a:rPr>
              <a:t>(mantequilla, harina, canela, </a:t>
            </a:r>
          </a:p>
          <a:p>
            <a:pPr marL="53975" eaLnBrk="1" hangingPunct="1"/>
            <a:r>
              <a:rPr lang="es-ES" sz="2400" dirty="0" smtClean="0">
                <a:solidFill>
                  <a:srgbClr val="00B0F0"/>
                </a:solidFill>
              </a:rPr>
              <a:t>azúcar e impulsador)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51929" y="232419"/>
            <a:ext cx="8156575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7200" dirty="0" smtClean="0">
                <a:solidFill>
                  <a:srgbClr val="FFFF00"/>
                </a:solidFill>
                <a:latin typeface="Curlz MT" pitchFamily="82" charset="0"/>
              </a:rPr>
              <a:t>Pastelería Dolce Vita</a:t>
            </a:r>
            <a:endParaRPr lang="es-ES" sz="7200" dirty="0">
              <a:solidFill>
                <a:srgbClr val="FFFF00"/>
              </a:solidFill>
              <a:latin typeface="Curlz MT" pitchFamily="82" charset="0"/>
            </a:endParaRPr>
          </a:p>
        </p:txBody>
      </p:sp>
      <p:pic>
        <p:nvPicPr>
          <p:cNvPr id="4" name="8 Marcador de contenid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25" y="1571625"/>
            <a:ext cx="2143125" cy="1757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9 Marcador de contenido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88" y="3786188"/>
            <a:ext cx="2185987" cy="1543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6 Marcador de contenido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71252" y="1425897"/>
            <a:ext cx="2160011" cy="1571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7 Marcador de contenido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3786189"/>
            <a:ext cx="2068290" cy="1541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</TotalTime>
  <Words>707</Words>
  <Application>Microsoft Office PowerPoint</Application>
  <PresentationFormat>Presentación en pantalla (4:3)</PresentationFormat>
  <Paragraphs>172</Paragraphs>
  <Slides>23</Slides>
  <Notes>0</Notes>
  <HiddenSlides>0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5" baseType="lpstr">
      <vt:lpstr>Metro</vt:lpstr>
      <vt:lpstr>Hoja de cálculo de Microsoft Excel</vt:lpstr>
      <vt:lpstr>CATÁLOGO DE PRODUCTOS DE  ESPINOSA DE  LOS MONTEROS</vt:lpstr>
      <vt:lpstr>Espinosa de los Monteros</vt:lpstr>
      <vt:lpstr>IESO    CONDE SANCHO  GARCIA </vt:lpstr>
      <vt:lpstr>J.e.d.e</vt:lpstr>
      <vt:lpstr>Índice de los comercios:</vt:lpstr>
      <vt:lpstr>Api Espinosa</vt:lpstr>
      <vt:lpstr>Supermercado Velliga</vt:lpstr>
      <vt:lpstr>Supermercado Velliga</vt:lpstr>
      <vt:lpstr>Pastelería Dolce Vita</vt:lpstr>
      <vt:lpstr>Pastelería Dolce Vita</vt:lpstr>
      <vt:lpstr>Carnicería Javier</vt:lpstr>
      <vt:lpstr>Bustillo</vt:lpstr>
      <vt:lpstr>     Panadería F. López</vt:lpstr>
      <vt:lpstr>Mantequería Las Nieves</vt:lpstr>
      <vt:lpstr>Mantequería Las Nieves</vt:lpstr>
      <vt:lpstr>Foto Espinosa</vt:lpstr>
      <vt:lpstr>Supermercado Guvi</vt:lpstr>
      <vt:lpstr>Panadería Núñez  </vt:lpstr>
      <vt:lpstr>Supermercado  Proxim</vt:lpstr>
      <vt:lpstr>La Llueza</vt:lpstr>
      <vt:lpstr>Restaurante  El  Crucero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Espinosa de los monteros                                                          Es un pequeño pueblo de  Burgos de unos 1500 hab.  Tiene muchos monumentos Entre los que destacan: La iglesia, el castillo, Palacio de los Chiloeses, Torre de los Monteros,etc</dc:title>
  <dc:creator>ALEJANDRO</dc:creator>
  <cp:lastModifiedBy>User</cp:lastModifiedBy>
  <cp:revision>140</cp:revision>
  <dcterms:created xsi:type="dcterms:W3CDTF">2011-01-31T20:20:12Z</dcterms:created>
  <dcterms:modified xsi:type="dcterms:W3CDTF">2011-04-25T12:04:51Z</dcterms:modified>
</cp:coreProperties>
</file>