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9" r:id="rId3"/>
    <p:sldId id="260" r:id="rId4"/>
    <p:sldId id="261" r:id="rId5"/>
    <p:sldId id="258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7 Conector recto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12 Conector recto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13 Elipse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28" name="27 Título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7" name="1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66AC1-5EB9-4CB5-A749-6E8A9BE15DBD}" type="datetimeFigureOut">
              <a:rPr lang="es-ES"/>
              <a:pPr>
                <a:defRPr/>
              </a:pPr>
              <a:t>21/01/2011</a:t>
            </a:fld>
            <a:endParaRPr lang="es-ES" dirty="0"/>
          </a:p>
        </p:txBody>
      </p:sp>
      <p:sp>
        <p:nvSpPr>
          <p:cNvPr id="8" name="1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7A6D2-F524-4982-93D0-F96817AF937B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  <p:sp>
        <p:nvSpPr>
          <p:cNvPr id="10" name="1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1EBA0-3055-4876-AB26-7F38CA9A4249}" type="datetimeFigureOut">
              <a:rPr lang="es-ES"/>
              <a:pPr>
                <a:defRPr/>
              </a:pPr>
              <a:t>21/01/2011</a:t>
            </a:fld>
            <a:endParaRPr lang="es-ES" dirty="0"/>
          </a:p>
        </p:txBody>
      </p:sp>
      <p:sp>
        <p:nvSpPr>
          <p:cNvPr id="5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A577E-A6B5-4F37-987F-58717623C44B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2CD2A-3F05-4DE2-A5AC-F0BA44140B52}" type="datetimeFigureOut">
              <a:rPr lang="es-ES"/>
              <a:pPr>
                <a:defRPr/>
              </a:pPr>
              <a:t>21/01/2011</a:t>
            </a:fld>
            <a:endParaRPr lang="es-ES" dirty="0"/>
          </a:p>
        </p:txBody>
      </p:sp>
      <p:sp>
        <p:nvSpPr>
          <p:cNvPr id="5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3B2C7-5E01-4C73-8E11-02C18F5066BF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F8D29-F843-486E-A43B-77BD2E51878C}" type="datetimeFigureOut">
              <a:rPr lang="es-ES"/>
              <a:pPr>
                <a:defRPr/>
              </a:pPr>
              <a:t>21/01/2011</a:t>
            </a:fld>
            <a:endParaRPr lang="es-ES" dirty="0"/>
          </a:p>
        </p:txBody>
      </p:sp>
      <p:sp>
        <p:nvSpPr>
          <p:cNvPr id="5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731CE-6DF1-4A0E-B28E-1CBE979FA686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6 Conector recto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51913-9266-4107-8EDF-D79D4BF04022}" type="datetimeFigureOut">
              <a:rPr lang="es-ES"/>
              <a:pPr>
                <a:defRPr/>
              </a:pPr>
              <a:t>21/01/2011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FB125-80F8-4B59-B00A-BF2A8AA47AA2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5821A-C6AC-4D69-8EFE-75F55458C6CD}" type="datetimeFigureOut">
              <a:rPr lang="es-ES"/>
              <a:pPr>
                <a:defRPr/>
              </a:pPr>
              <a:t>21/01/2011</a:t>
            </a:fld>
            <a:endParaRPr lang="es-ES" dirty="0"/>
          </a:p>
        </p:txBody>
      </p:sp>
      <p:sp>
        <p:nvSpPr>
          <p:cNvPr id="6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CE2C1-E7F4-4379-BCC7-38FE68DAB6E2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9 Conector recto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16 Conector recto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2" name="31 Marcador de contenido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34" name="33 Marcador de contenido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25513-CDB5-42C6-ABAA-019CF5586CC4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  <p:sp>
        <p:nvSpPr>
          <p:cNvPr id="10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11" name="6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3D448-CE48-40F6-8A65-A084C2A883CF}" type="datetimeFigureOut">
              <a:rPr lang="es-ES"/>
              <a:pPr>
                <a:defRPr/>
              </a:pPr>
              <a:t>21/01/2011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49B6B-2CB1-4FF1-B6E5-390E595E42AC}" type="datetimeFigureOut">
              <a:rPr lang="es-ES"/>
              <a:pPr>
                <a:defRPr/>
              </a:pPr>
              <a:t>21/01/2011</a:t>
            </a:fld>
            <a:endParaRPr lang="es-ES" dirty="0"/>
          </a:p>
        </p:txBody>
      </p:sp>
      <p:sp>
        <p:nvSpPr>
          <p:cNvPr id="4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39958-07D1-40AF-A425-EA1A87F27C43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441B6-D98B-4ED3-AF8E-4EC6C96433C5}" type="datetimeFigureOut">
              <a:rPr lang="es-ES"/>
              <a:pPr>
                <a:defRPr/>
              </a:pPr>
              <a:t>21/01/2011</a:t>
            </a:fld>
            <a:endParaRPr lang="es-ES" dirty="0"/>
          </a:p>
        </p:txBody>
      </p:sp>
      <p:sp>
        <p:nvSpPr>
          <p:cNvPr id="3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4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FC614-E415-4D62-A847-71FD7DF6CAC8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Marcador de contenido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1" name="30 Título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F379B-5893-4C26-B098-95EB807EF7DD}" type="datetimeFigureOut">
              <a:rPr lang="es-ES"/>
              <a:pPr>
                <a:defRPr/>
              </a:pPr>
              <a:t>21/01/2011</a:t>
            </a:fld>
            <a:endParaRPr lang="es-ES" dirty="0"/>
          </a:p>
        </p:txBody>
      </p:sp>
      <p:sp>
        <p:nvSpPr>
          <p:cNvPr id="6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C9078-CF47-4242-B58D-CB033316ED07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s-ES" noProof="0" dirty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1ACBB-C7DD-4D63-BD2A-A32960744EA0}" type="datetimeFigureOut">
              <a:rPr lang="es-ES"/>
              <a:pPr>
                <a:defRPr/>
              </a:pPr>
              <a:t>21/01/2011</a:t>
            </a:fld>
            <a:endParaRPr lang="es-ES" dirty="0"/>
          </a:p>
        </p:txBody>
      </p:sp>
      <p:sp>
        <p:nvSpPr>
          <p:cNvPr id="6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EC6E4-D463-478D-ADE7-89B7589075DA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8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46AA4C-BE46-4914-A8ED-BA03F6D6B3FB}" type="datetimeFigureOut">
              <a:rPr lang="es-ES"/>
              <a:pPr>
                <a:defRPr/>
              </a:pPr>
              <a:t>21/01/2011</a:t>
            </a:fld>
            <a:endParaRPr lang="es-ES" dirty="0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F66A7CC-E7D0-4EA8-AD14-6B9AEFE69AF3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2" r:id="rId1"/>
    <p:sldLayoutId id="2147483731" r:id="rId2"/>
    <p:sldLayoutId id="2147483733" r:id="rId3"/>
    <p:sldLayoutId id="2147483730" r:id="rId4"/>
    <p:sldLayoutId id="2147483734" r:id="rId5"/>
    <p:sldLayoutId id="2147483729" r:id="rId6"/>
    <p:sldLayoutId id="2147483728" r:id="rId7"/>
    <p:sldLayoutId id="2147483727" r:id="rId8"/>
    <p:sldLayoutId id="2147483726" r:id="rId9"/>
    <p:sldLayoutId id="2147483725" r:id="rId10"/>
    <p:sldLayoutId id="214748372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hyperlink" Target="mailto:cooperativacyc@gmail.com" TargetMode="Externa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slide" Target="slide5.xml"/><Relationship Id="rId7" Type="http://schemas.openxmlformats.org/officeDocument/2006/relationships/slide" Target="slide10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5" Type="http://schemas.openxmlformats.org/officeDocument/2006/relationships/slide" Target="slide7.xml"/><Relationship Id="rId4" Type="http://schemas.openxmlformats.org/officeDocument/2006/relationships/slide" Target="slide6.xml"/><Relationship Id="rId9" Type="http://schemas.openxmlformats.org/officeDocument/2006/relationships/slide" Target="slide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slide" Target="slide3.xml"/><Relationship Id="rId7" Type="http://schemas.openxmlformats.org/officeDocument/2006/relationships/image" Target="../media/image6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10" Type="http://schemas.openxmlformats.org/officeDocument/2006/relationships/image" Target="../media/image9.gif"/><Relationship Id="rId4" Type="http://schemas.openxmlformats.org/officeDocument/2006/relationships/slide" Target="slide5.xml"/><Relationship Id="rId9" Type="http://schemas.openxmlformats.org/officeDocument/2006/relationships/image" Target="../media/image8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slide" Target="slide6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4.xml"/><Relationship Id="rId5" Type="http://schemas.openxmlformats.org/officeDocument/2006/relationships/image" Target="../media/image12.jpeg"/><Relationship Id="rId4" Type="http://schemas.openxmlformats.org/officeDocument/2006/relationships/hyperlink" Target="http://www.zazzle.es/bowling+tshirts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5" Type="http://schemas.openxmlformats.org/officeDocument/2006/relationships/slide" Target="slide8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image" Target="../media/image16.jpeg"/><Relationship Id="rId7" Type="http://schemas.openxmlformats.org/officeDocument/2006/relationships/slide" Target="slide9.xm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357422" y="1357298"/>
            <a:ext cx="392909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8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  <a:cs typeface="+mn-cs"/>
              </a:rPr>
              <a:t>C&amp;C</a:t>
            </a:r>
          </a:p>
        </p:txBody>
      </p:sp>
      <p:sp>
        <p:nvSpPr>
          <p:cNvPr id="8" name="7 Rectángulo"/>
          <p:cNvSpPr/>
          <p:nvPr/>
        </p:nvSpPr>
        <p:spPr>
          <a:xfrm>
            <a:off x="1785918" y="2500306"/>
            <a:ext cx="5072098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8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  <a:cs typeface="+mn-cs"/>
              </a:rPr>
              <a:t>Company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857488" y="4357694"/>
            <a:ext cx="307116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  <a:cs typeface="+mn-cs"/>
              </a:rPr>
              <a:t>Catálogo</a:t>
            </a:r>
          </a:p>
        </p:txBody>
      </p:sp>
      <p:sp>
        <p:nvSpPr>
          <p:cNvPr id="13317" name="AutoShape 1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596188" y="5661025"/>
            <a:ext cx="1008062" cy="576263"/>
          </a:xfrm>
          <a:prstGeom prst="rightArrow">
            <a:avLst>
              <a:gd name="adj1" fmla="val 50000"/>
              <a:gd name="adj2" fmla="val 437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14348" y="571480"/>
            <a:ext cx="764888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  <a:cs typeface="+mn-cs"/>
              </a:rPr>
              <a:t>Contacta con nosotros: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2000250" y="2000250"/>
            <a:ext cx="5092700" cy="31393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s-ES" dirty="0">
                <a:latin typeface="Constantia" pitchFamily="18" charset="0"/>
              </a:rPr>
              <a:t>Podrá contactar a través de nosotros con la dirección de correo electrónico siguiente, podrá dirigirse a: </a:t>
            </a:r>
            <a:r>
              <a:rPr lang="es-ES" dirty="0">
                <a:solidFill>
                  <a:srgbClr val="FF0000"/>
                </a:solidFill>
                <a:latin typeface="Constantia" pitchFamily="18" charset="0"/>
              </a:rPr>
              <a:t>Alonso, César, Luis, Sergio, </a:t>
            </a:r>
            <a:r>
              <a:rPr lang="es-ES" dirty="0" smtClean="0">
                <a:solidFill>
                  <a:srgbClr val="FF0000"/>
                </a:solidFill>
                <a:latin typeface="Constantia" pitchFamily="18" charset="0"/>
              </a:rPr>
              <a:t>Álvaro y Marco</a:t>
            </a:r>
            <a:r>
              <a:rPr lang="es-ES" dirty="0">
                <a:solidFill>
                  <a:srgbClr val="FF0000"/>
                </a:solidFill>
                <a:latin typeface="Constantia" pitchFamily="18" charset="0"/>
              </a:rPr>
              <a:t>.</a:t>
            </a:r>
          </a:p>
          <a:p>
            <a:endParaRPr lang="es-ES" dirty="0">
              <a:latin typeface="Constantia" pitchFamily="18" charset="0"/>
            </a:endParaRPr>
          </a:p>
          <a:p>
            <a:r>
              <a:rPr lang="es-ES" dirty="0" smtClean="0">
                <a:solidFill>
                  <a:srgbClr val="FFFF00"/>
                </a:solidFill>
                <a:latin typeface="Constantia" pitchFamily="18" charset="0"/>
                <a:hlinkClick r:id="rId2"/>
              </a:rPr>
              <a:t>cooperativacyc@gmail.com</a:t>
            </a:r>
            <a:endParaRPr lang="es-ES" dirty="0" smtClean="0">
              <a:solidFill>
                <a:srgbClr val="FFFF00"/>
              </a:solidFill>
              <a:latin typeface="Constantia" pitchFamily="18" charset="0"/>
            </a:endParaRPr>
          </a:p>
          <a:p>
            <a:endParaRPr lang="es-ES" dirty="0" smtClean="0">
              <a:solidFill>
                <a:srgbClr val="FCF059"/>
              </a:solidFill>
              <a:latin typeface="Constantia" pitchFamily="18" charset="0"/>
            </a:endParaRPr>
          </a:p>
          <a:p>
            <a:r>
              <a:rPr lang="es-ES" dirty="0" smtClean="0">
                <a:solidFill>
                  <a:srgbClr val="FCF059"/>
                </a:solidFill>
                <a:latin typeface="Constantia" pitchFamily="18" charset="0"/>
              </a:rPr>
              <a:t>LOS PRECIOS DE TRANSPORTE NO ESTÁN INCLUIDOS  EN LOS PRECIOS ANTERIORES.</a:t>
            </a:r>
          </a:p>
          <a:p>
            <a:endParaRPr lang="es-ES" dirty="0" smtClean="0">
              <a:solidFill>
                <a:srgbClr val="FCF059"/>
              </a:solidFill>
              <a:latin typeface="Constantia" pitchFamily="18" charset="0"/>
            </a:endParaRPr>
          </a:p>
          <a:p>
            <a:endParaRPr lang="es-ES" dirty="0">
              <a:solidFill>
                <a:srgbClr val="FCF059"/>
              </a:solidFill>
              <a:latin typeface="Constantia" pitchFamily="18" charset="0"/>
            </a:endParaRPr>
          </a:p>
        </p:txBody>
      </p:sp>
      <p:sp>
        <p:nvSpPr>
          <p:cNvPr id="4" name="3 Flecha izquierda">
            <a:hlinkClick r:id="rId3" action="ppaction://hlinksldjump"/>
          </p:cNvPr>
          <p:cNvSpPr/>
          <p:nvPr/>
        </p:nvSpPr>
        <p:spPr>
          <a:xfrm>
            <a:off x="6227763" y="5589588"/>
            <a:ext cx="1000125" cy="71437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22533" name="AutoShape 1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596188" y="5661025"/>
            <a:ext cx="1008062" cy="576263"/>
          </a:xfrm>
          <a:prstGeom prst="rightArrow">
            <a:avLst>
              <a:gd name="adj1" fmla="val 50000"/>
              <a:gd name="adj2" fmla="val 437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928926" y="714356"/>
            <a:ext cx="267092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  <a:cs typeface="+mn-cs"/>
              </a:rPr>
              <a:t>INDICE</a:t>
            </a:r>
          </a:p>
        </p:txBody>
      </p:sp>
      <p:sp>
        <p:nvSpPr>
          <p:cNvPr id="14338" name="2 CuadroTexto"/>
          <p:cNvSpPr txBox="1">
            <a:spLocks noChangeArrowheads="1"/>
          </p:cNvSpPr>
          <p:nvPr/>
        </p:nvSpPr>
        <p:spPr bwMode="auto">
          <a:xfrm>
            <a:off x="1571625" y="1857375"/>
            <a:ext cx="5357813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s-ES" sz="2400" dirty="0">
                <a:latin typeface="Constantia" pitchFamily="18" charset="0"/>
              </a:rPr>
              <a:t>Camiseta con ecualizador.</a:t>
            </a:r>
          </a:p>
          <a:p>
            <a:pPr marL="342900" indent="-342900">
              <a:buFontTx/>
              <a:buAutoNum type="arabicPeriod"/>
            </a:pPr>
            <a:r>
              <a:rPr lang="es-ES" sz="2400" dirty="0">
                <a:latin typeface="Constantia" pitchFamily="18" charset="0"/>
              </a:rPr>
              <a:t>Camisetas animadas.</a:t>
            </a:r>
          </a:p>
          <a:p>
            <a:pPr marL="342900" indent="-342900">
              <a:buFontTx/>
              <a:buAutoNum type="arabicPeriod"/>
            </a:pPr>
            <a:r>
              <a:rPr lang="es-ES" sz="2400" dirty="0">
                <a:latin typeface="Constantia" pitchFamily="18" charset="0"/>
              </a:rPr>
              <a:t>Camisetas personalizadas.</a:t>
            </a:r>
          </a:p>
          <a:p>
            <a:pPr marL="342900" indent="-342900">
              <a:buFontTx/>
              <a:buAutoNum type="arabicPeriod"/>
            </a:pPr>
            <a:r>
              <a:rPr lang="es-ES" sz="2400" dirty="0">
                <a:latin typeface="Constantia" pitchFamily="18" charset="0"/>
              </a:rPr>
              <a:t>Neocube.</a:t>
            </a:r>
          </a:p>
          <a:p>
            <a:pPr marL="342900" indent="-342900">
              <a:buFontTx/>
              <a:buAutoNum type="arabicPeriod"/>
            </a:pPr>
            <a:r>
              <a:rPr lang="es-ES" sz="2400" dirty="0">
                <a:latin typeface="Constantia" pitchFamily="18" charset="0"/>
              </a:rPr>
              <a:t>Chuches.</a:t>
            </a:r>
          </a:p>
          <a:p>
            <a:pPr marL="342900" indent="-342900">
              <a:buFontTx/>
              <a:buAutoNum type="arabicPeriod"/>
            </a:pPr>
            <a:r>
              <a:rPr lang="es-ES" sz="2400" dirty="0">
                <a:latin typeface="Constantia" pitchFamily="18" charset="0"/>
              </a:rPr>
              <a:t>Contacto.</a:t>
            </a:r>
          </a:p>
        </p:txBody>
      </p:sp>
      <p:sp>
        <p:nvSpPr>
          <p:cNvPr id="4" name="3 Flecha derecha">
            <a:hlinkClick r:id="rId2" action="ppaction://hlinksldjump"/>
          </p:cNvPr>
          <p:cNvSpPr/>
          <p:nvPr/>
        </p:nvSpPr>
        <p:spPr>
          <a:xfrm>
            <a:off x="6948488" y="1916113"/>
            <a:ext cx="428625" cy="357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6" name="5 Flecha derecha">
            <a:hlinkClick r:id="rId3" action="ppaction://hlinksldjump"/>
          </p:cNvPr>
          <p:cNvSpPr/>
          <p:nvPr/>
        </p:nvSpPr>
        <p:spPr>
          <a:xfrm>
            <a:off x="6948488" y="2276475"/>
            <a:ext cx="428625" cy="357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7" name="6 Flecha derecha">
            <a:hlinkClick r:id="rId4" action="ppaction://hlinksldjump"/>
          </p:cNvPr>
          <p:cNvSpPr/>
          <p:nvPr/>
        </p:nvSpPr>
        <p:spPr>
          <a:xfrm>
            <a:off x="6948488" y="2636838"/>
            <a:ext cx="428625" cy="357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8" name="7 Flecha derecha">
            <a:hlinkClick r:id="rId5" action="ppaction://hlinksldjump"/>
          </p:cNvPr>
          <p:cNvSpPr/>
          <p:nvPr/>
        </p:nvSpPr>
        <p:spPr>
          <a:xfrm>
            <a:off x="6948488" y="2997200"/>
            <a:ext cx="428625" cy="357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9" name="8 Flecha derecha">
            <a:hlinkClick r:id="rId6" action="ppaction://hlinksldjump"/>
          </p:cNvPr>
          <p:cNvSpPr/>
          <p:nvPr/>
        </p:nvSpPr>
        <p:spPr>
          <a:xfrm>
            <a:off x="6948488" y="3357563"/>
            <a:ext cx="428625" cy="357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10" name="9 Flecha derecha">
            <a:hlinkClick r:id="rId7" action="ppaction://hlinksldjump"/>
          </p:cNvPr>
          <p:cNvSpPr/>
          <p:nvPr/>
        </p:nvSpPr>
        <p:spPr>
          <a:xfrm>
            <a:off x="6929438" y="3714750"/>
            <a:ext cx="428625" cy="357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14346" name="AutoShape 1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596188" y="5661025"/>
            <a:ext cx="1008062" cy="576263"/>
          </a:xfrm>
          <a:prstGeom prst="rightArrow">
            <a:avLst>
              <a:gd name="adj1" fmla="val 50000"/>
              <a:gd name="adj2" fmla="val 437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dirty="0"/>
          </a:p>
        </p:txBody>
      </p:sp>
      <p:sp>
        <p:nvSpPr>
          <p:cNvPr id="3" name="3 Flecha derecha">
            <a:hlinkClick r:id="rId8" action="ppaction://hlinksldjump"/>
          </p:cNvPr>
          <p:cNvSpPr/>
          <p:nvPr/>
        </p:nvSpPr>
        <p:spPr>
          <a:xfrm>
            <a:off x="7380288" y="1916113"/>
            <a:ext cx="428625" cy="357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5" name="3 Flecha derecha">
            <a:hlinkClick r:id="rId9" action="ppaction://hlinksldjump"/>
          </p:cNvPr>
          <p:cNvSpPr/>
          <p:nvPr/>
        </p:nvSpPr>
        <p:spPr>
          <a:xfrm>
            <a:off x="7380288" y="2997200"/>
            <a:ext cx="428625" cy="357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57158" y="500042"/>
            <a:ext cx="8041689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8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  <a:cs typeface="+mn-cs"/>
              </a:rPr>
              <a:t>Camisetas con ecualizador:</a:t>
            </a:r>
          </a:p>
        </p:txBody>
      </p:sp>
      <p:sp>
        <p:nvSpPr>
          <p:cNvPr id="15362" name="Text Box 7"/>
          <p:cNvSpPr txBox="1">
            <a:spLocks noChangeArrowheads="1"/>
          </p:cNvSpPr>
          <p:nvPr/>
        </p:nvSpPr>
        <p:spPr bwMode="auto">
          <a:xfrm>
            <a:off x="611188" y="1773238"/>
            <a:ext cx="6985000" cy="4447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dirty="0">
                <a:latin typeface="Constantia" pitchFamily="18" charset="0"/>
              </a:rPr>
              <a:t>Nuestros modelos de </a:t>
            </a:r>
            <a:r>
              <a:rPr lang="es-ES" dirty="0" smtClean="0">
                <a:latin typeface="Constantia" pitchFamily="18" charset="0"/>
              </a:rPr>
              <a:t>Camisetas con ecualizador son </a:t>
            </a:r>
            <a:r>
              <a:rPr lang="es-ES" dirty="0">
                <a:latin typeface="Constantia" pitchFamily="18" charset="0"/>
              </a:rPr>
              <a:t>las que tienen el </a:t>
            </a:r>
            <a:r>
              <a:rPr lang="es-ES" b="1" dirty="0">
                <a:latin typeface="Constantia" pitchFamily="18" charset="0"/>
              </a:rPr>
              <a:t>logotipo grande (20cm x 15cm) </a:t>
            </a:r>
            <a:r>
              <a:rPr lang="es-ES" dirty="0">
                <a:latin typeface="Constantia" pitchFamily="18" charset="0"/>
              </a:rPr>
              <a:t>y </a:t>
            </a:r>
            <a:r>
              <a:rPr lang="es-ES" sz="2000" dirty="0">
                <a:solidFill>
                  <a:srgbClr val="FF0000"/>
                </a:solidFill>
                <a:latin typeface="Constantia" pitchFamily="18" charset="0"/>
              </a:rPr>
              <a:t>llevan incorporado un </a:t>
            </a:r>
            <a:r>
              <a:rPr lang="es-ES" sz="2000" b="1" dirty="0">
                <a:solidFill>
                  <a:srgbClr val="FF0000"/>
                </a:solidFill>
                <a:latin typeface="Constantia" pitchFamily="18" charset="0"/>
              </a:rPr>
              <a:t>potenciómetro</a:t>
            </a:r>
            <a:r>
              <a:rPr lang="es-ES" sz="2000" dirty="0">
                <a:solidFill>
                  <a:srgbClr val="FF0000"/>
                </a:solidFill>
                <a:latin typeface="Constantia" pitchFamily="18" charset="0"/>
              </a:rPr>
              <a:t> que regula la intensidad. </a:t>
            </a:r>
            <a:r>
              <a:rPr lang="es-ES" dirty="0">
                <a:latin typeface="Constantia" pitchFamily="18" charset="0"/>
              </a:rPr>
              <a:t>Además, los nuevos modelos llevan un sistema de velcro para que las </a:t>
            </a:r>
            <a:r>
              <a:rPr lang="es-ES" dirty="0" smtClean="0">
                <a:latin typeface="Constantia" pitchFamily="18" charset="0"/>
              </a:rPr>
              <a:t> puedas </a:t>
            </a:r>
            <a:r>
              <a:rPr lang="es-ES" dirty="0">
                <a:latin typeface="Constantia" pitchFamily="18" charset="0"/>
              </a:rPr>
              <a:t>lavar con facilidad.</a:t>
            </a:r>
          </a:p>
          <a:p>
            <a:pPr>
              <a:spcBef>
                <a:spcPct val="50000"/>
              </a:spcBef>
            </a:pPr>
            <a:endParaRPr lang="es-ES" dirty="0">
              <a:latin typeface="Constantia" pitchFamily="18" charset="0"/>
            </a:endParaRPr>
          </a:p>
          <a:p>
            <a:r>
              <a:rPr lang="es-ES" b="1" dirty="0">
                <a:solidFill>
                  <a:schemeClr val="bg1"/>
                </a:solidFill>
                <a:latin typeface="Constantia" pitchFamily="18" charset="0"/>
              </a:rPr>
              <a:t>¿Y cómo funciona? </a:t>
            </a:r>
          </a:p>
          <a:p>
            <a:r>
              <a:rPr lang="es-ES" dirty="0">
                <a:latin typeface="Constantia" pitchFamily="18" charset="0"/>
              </a:rPr>
              <a:t>En la parte de abajo lleva un bolsillo escondido donde se aloja un </a:t>
            </a:r>
            <a:r>
              <a:rPr lang="es-ES" dirty="0">
                <a:solidFill>
                  <a:srgbClr val="FF0000"/>
                </a:solidFill>
                <a:latin typeface="Constantia" pitchFamily="18" charset="0"/>
              </a:rPr>
              <a:t>mini micrófono que recoge los sonidos del exterior y los traduce en forma de luz a través del ecualizador. </a:t>
            </a:r>
            <a:r>
              <a:rPr lang="es-ES" dirty="0">
                <a:latin typeface="Constantia" pitchFamily="18" charset="0"/>
              </a:rPr>
              <a:t>Este interpreta el sonido como lo haría cualquier ecualizador común, siguiendo el ritmo y la intensidad de la música. Pero lo realmente increíble es que el ecualizador no tiene un </a:t>
            </a:r>
            <a:r>
              <a:rPr lang="es-ES" dirty="0">
                <a:solidFill>
                  <a:srgbClr val="FF0000"/>
                </a:solidFill>
                <a:latin typeface="Constantia" pitchFamily="18" charset="0"/>
              </a:rPr>
              <a:t>grosor </a:t>
            </a:r>
            <a:r>
              <a:rPr lang="es-ES" dirty="0" smtClean="0">
                <a:solidFill>
                  <a:srgbClr val="FF0000"/>
                </a:solidFill>
                <a:latin typeface="Constantia" pitchFamily="18" charset="0"/>
              </a:rPr>
              <a:t> 1 mm</a:t>
            </a:r>
            <a:r>
              <a:rPr lang="es-ES" dirty="0">
                <a:solidFill>
                  <a:srgbClr val="FF0000"/>
                </a:solidFill>
                <a:latin typeface="Constantia" pitchFamily="18" charset="0"/>
              </a:rPr>
              <a:t>.</a:t>
            </a:r>
          </a:p>
          <a:p>
            <a:r>
              <a:rPr lang="es-ES" dirty="0">
                <a:latin typeface="Constantia" pitchFamily="18" charset="0"/>
              </a:rPr>
              <a:t>Realmente no se diferencia en nada de un estampado normal. </a:t>
            </a:r>
            <a:br>
              <a:rPr lang="es-ES" dirty="0">
                <a:latin typeface="Constantia" pitchFamily="18" charset="0"/>
              </a:rPr>
            </a:br>
            <a:endParaRPr lang="es-ES" dirty="0">
              <a:latin typeface="Constantia" pitchFamily="18" charset="0"/>
            </a:endParaRPr>
          </a:p>
        </p:txBody>
      </p:sp>
      <p:sp>
        <p:nvSpPr>
          <p:cNvPr id="6" name="5 Flecha izquierda">
            <a:hlinkClick r:id="rId2" action="ppaction://hlinksldjump"/>
          </p:cNvPr>
          <p:cNvSpPr/>
          <p:nvPr/>
        </p:nvSpPr>
        <p:spPr>
          <a:xfrm>
            <a:off x="6516688" y="5661025"/>
            <a:ext cx="1000125" cy="71437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15365" name="AutoShape 1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596188" y="5734050"/>
            <a:ext cx="1008062" cy="576263"/>
          </a:xfrm>
          <a:prstGeom prst="rightArrow">
            <a:avLst>
              <a:gd name="adj1" fmla="val 50000"/>
              <a:gd name="adj2" fmla="val 437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1 CuadroTexto"/>
          <p:cNvSpPr txBox="1">
            <a:spLocks noChangeArrowheads="1"/>
          </p:cNvSpPr>
          <p:nvPr/>
        </p:nvSpPr>
        <p:spPr bwMode="auto">
          <a:xfrm>
            <a:off x="1428750" y="571500"/>
            <a:ext cx="61436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dirty="0">
                <a:latin typeface="Constantia" pitchFamily="18" charset="0"/>
              </a:rPr>
              <a:t>Hay varios tipos de camisetas disponibles, los precios van ajustados a las camisetas, están </a:t>
            </a:r>
            <a:r>
              <a:rPr lang="es-ES" dirty="0">
                <a:solidFill>
                  <a:srgbClr val="FF0000"/>
                </a:solidFill>
                <a:latin typeface="Constantia" pitchFamily="18" charset="0"/>
              </a:rPr>
              <a:t>entre </a:t>
            </a:r>
            <a:r>
              <a:rPr lang="es-ES" dirty="0" smtClean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es-ES" dirty="0" smtClean="0">
                <a:solidFill>
                  <a:srgbClr val="FF0000"/>
                </a:solidFill>
                <a:latin typeface="Constantia" pitchFamily="18" charset="0"/>
              </a:rPr>
              <a:t>16€ </a:t>
            </a:r>
            <a:r>
              <a:rPr lang="es-ES" dirty="0" smtClean="0">
                <a:solidFill>
                  <a:srgbClr val="FF0000"/>
                </a:solidFill>
                <a:latin typeface="Constantia" pitchFamily="18" charset="0"/>
              </a:rPr>
              <a:t>y 22 €.</a:t>
            </a:r>
            <a:r>
              <a:rPr lang="es-ES" dirty="0" smtClean="0">
                <a:latin typeface="Constantia" pitchFamily="18" charset="0"/>
              </a:rPr>
              <a:t>También </a:t>
            </a:r>
            <a:r>
              <a:rPr lang="es-ES" dirty="0">
                <a:latin typeface="Constantia" pitchFamily="18" charset="0"/>
              </a:rPr>
              <a:t>tenemos disponibles </a:t>
            </a:r>
            <a:r>
              <a:rPr lang="es-ES" dirty="0" smtClean="0">
                <a:latin typeface="Constantia" pitchFamily="18" charset="0"/>
              </a:rPr>
              <a:t>gorras entre </a:t>
            </a:r>
            <a:r>
              <a:rPr lang="es-ES" dirty="0" smtClean="0">
                <a:solidFill>
                  <a:srgbClr val="FF0000"/>
                </a:solidFill>
                <a:latin typeface="Constantia" pitchFamily="18" charset="0"/>
              </a:rPr>
              <a:t>12</a:t>
            </a:r>
            <a:r>
              <a:rPr lang="es-ES" dirty="0" smtClean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es-ES" dirty="0" smtClean="0">
                <a:solidFill>
                  <a:srgbClr val="FF0000"/>
                </a:solidFill>
                <a:latin typeface="Constantia" pitchFamily="18" charset="0"/>
              </a:rPr>
              <a:t>€ y 16 €.</a:t>
            </a:r>
            <a:endParaRPr lang="es-ES" dirty="0">
              <a:solidFill>
                <a:srgbClr val="FF0000"/>
              </a:solidFill>
              <a:latin typeface="Constantia" pitchFamily="18" charset="0"/>
            </a:endParaRPr>
          </a:p>
        </p:txBody>
      </p:sp>
      <p:pic>
        <p:nvPicPr>
          <p:cNvPr id="16386" name="Picture 5" descr="ecualiseta-Original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1949450"/>
            <a:ext cx="158432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Flecha izquierda">
            <a:hlinkClick r:id="rId3" action="ppaction://hlinksldjump"/>
          </p:cNvPr>
          <p:cNvSpPr/>
          <p:nvPr/>
        </p:nvSpPr>
        <p:spPr>
          <a:xfrm>
            <a:off x="6372225" y="5589588"/>
            <a:ext cx="1000125" cy="71437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16395" name="AutoShape 1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596188" y="5661025"/>
            <a:ext cx="1008062" cy="576263"/>
          </a:xfrm>
          <a:prstGeom prst="rightArrow">
            <a:avLst>
              <a:gd name="adj1" fmla="val 50000"/>
              <a:gd name="adj2" fmla="val 437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dirty="0"/>
          </a:p>
        </p:txBody>
      </p:sp>
      <p:pic>
        <p:nvPicPr>
          <p:cNvPr id="16398" name="Picture 14" descr="new_peq_h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4213" y="4149725"/>
            <a:ext cx="1905000" cy="1905000"/>
          </a:xfrm>
          <a:prstGeom prst="rect">
            <a:avLst/>
          </a:prstGeom>
          <a:noFill/>
        </p:spPr>
      </p:pic>
      <p:pic>
        <p:nvPicPr>
          <p:cNvPr id="16399" name="Picture 15" descr="ecualigorra_peq_h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308850" y="1916113"/>
            <a:ext cx="1238250" cy="1238250"/>
          </a:xfrm>
          <a:prstGeom prst="rect">
            <a:avLst/>
          </a:prstGeom>
          <a:noFill/>
        </p:spPr>
      </p:pic>
      <p:pic>
        <p:nvPicPr>
          <p:cNvPr id="16400" name="Picture 16" descr="arcoiris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003800" y="1916113"/>
            <a:ext cx="1657350" cy="1657350"/>
          </a:xfrm>
          <a:prstGeom prst="rect">
            <a:avLst/>
          </a:prstGeom>
          <a:noFill/>
        </p:spPr>
      </p:pic>
      <p:pic>
        <p:nvPicPr>
          <p:cNvPr id="16401" name="Picture 17" descr="fuegopeq_h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732588" y="3933825"/>
            <a:ext cx="1428750" cy="1543050"/>
          </a:xfrm>
          <a:prstGeom prst="rect">
            <a:avLst/>
          </a:prstGeom>
          <a:noFill/>
        </p:spPr>
      </p:pic>
      <p:pic>
        <p:nvPicPr>
          <p:cNvPr id="16402" name="Picture 18" descr="ecua_azul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492500" y="4149725"/>
            <a:ext cx="1819275" cy="1866900"/>
          </a:xfrm>
          <a:prstGeom prst="rect">
            <a:avLst/>
          </a:prstGeom>
          <a:noFill/>
        </p:spPr>
      </p:pic>
      <p:pic>
        <p:nvPicPr>
          <p:cNvPr id="16403" name="Picture 19" descr="Corazonnegropeq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916238" y="1989138"/>
            <a:ext cx="1584325" cy="1584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928662" y="571480"/>
            <a:ext cx="704077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  <a:cs typeface="+mn-cs"/>
              </a:rPr>
              <a:t>Camisetas animadas:</a:t>
            </a:r>
          </a:p>
        </p:txBody>
      </p:sp>
      <p:sp>
        <p:nvSpPr>
          <p:cNvPr id="17410" name="4 CuadroTexto"/>
          <p:cNvSpPr txBox="1">
            <a:spLocks noChangeArrowheads="1"/>
          </p:cNvSpPr>
          <p:nvPr/>
        </p:nvSpPr>
        <p:spPr bwMode="auto">
          <a:xfrm>
            <a:off x="571500" y="1643063"/>
            <a:ext cx="5572125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dirty="0">
                <a:latin typeface="Constantia" pitchFamily="18" charset="0"/>
              </a:rPr>
              <a:t>1. </a:t>
            </a:r>
            <a:r>
              <a:rPr lang="es-ES" dirty="0">
                <a:solidFill>
                  <a:srgbClr val="FF0000"/>
                </a:solidFill>
                <a:latin typeface="Constantia" pitchFamily="18" charset="0"/>
              </a:rPr>
              <a:t>Camiseta Pepe: </a:t>
            </a:r>
            <a:r>
              <a:rPr lang="es-ES" dirty="0">
                <a:latin typeface="Constantia" pitchFamily="18" charset="0"/>
              </a:rPr>
              <a:t>Camiseta de pepe con un pollo disponible en blanco, negro, rojo  y azul. Camiseta en algodón, 9 euros.</a:t>
            </a:r>
          </a:p>
          <a:p>
            <a:pPr>
              <a:spcBef>
                <a:spcPct val="50000"/>
              </a:spcBef>
            </a:pPr>
            <a:r>
              <a:rPr lang="es-ES" dirty="0">
                <a:latin typeface="Constantia" pitchFamily="18" charset="0"/>
              </a:rPr>
              <a:t>2. </a:t>
            </a:r>
            <a:r>
              <a:rPr lang="es-ES" dirty="0">
                <a:solidFill>
                  <a:srgbClr val="FF0000"/>
                </a:solidFill>
                <a:latin typeface="Constantia" pitchFamily="18" charset="0"/>
              </a:rPr>
              <a:t>Camiseta enfadada: </a:t>
            </a:r>
            <a:r>
              <a:rPr lang="es-ES" dirty="0">
                <a:latin typeface="Constantia" pitchFamily="18" charset="0"/>
              </a:rPr>
              <a:t>Camiseta de ojos enfadados disponibles en blanco, negro, amarillo, rojo y azul. Camiseta en algodón, 9 euros.</a:t>
            </a:r>
          </a:p>
          <a:p>
            <a:pPr>
              <a:spcBef>
                <a:spcPct val="50000"/>
              </a:spcBef>
            </a:pPr>
            <a:r>
              <a:rPr lang="es-ES" dirty="0">
                <a:latin typeface="Constantia" pitchFamily="18" charset="0"/>
              </a:rPr>
              <a:t>3. </a:t>
            </a:r>
            <a:r>
              <a:rPr lang="es-ES" dirty="0">
                <a:solidFill>
                  <a:srgbClr val="FF0000"/>
                </a:solidFill>
                <a:latin typeface="Constantia" pitchFamily="18" charset="0"/>
              </a:rPr>
              <a:t>Camiseta boliche: </a:t>
            </a:r>
            <a:r>
              <a:rPr lang="es-ES" dirty="0">
                <a:latin typeface="Constantia" pitchFamily="18" charset="0"/>
              </a:rPr>
              <a:t>Camiseta de un bola disponible en azul de algodón, 9 euros.</a:t>
            </a:r>
          </a:p>
        </p:txBody>
      </p:sp>
      <p:pic>
        <p:nvPicPr>
          <p:cNvPr id="17411" name="Picture 10" descr="Captur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0" y="4357688"/>
            <a:ext cx="1862138" cy="204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9" descr="Captur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0200" y="4437063"/>
            <a:ext cx="1725613" cy="191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4" descr="Camisetas de Boliche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00" y="3500438"/>
            <a:ext cx="1871663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Flecha izquierda">
            <a:hlinkClick r:id="rId6" action="ppaction://hlinksldjump"/>
          </p:cNvPr>
          <p:cNvSpPr/>
          <p:nvPr/>
        </p:nvSpPr>
        <p:spPr>
          <a:xfrm>
            <a:off x="6372225" y="5589588"/>
            <a:ext cx="1000125" cy="71437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17416" name="AutoShape 13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7596188" y="5661025"/>
            <a:ext cx="1008062" cy="576263"/>
          </a:xfrm>
          <a:prstGeom prst="rightArrow">
            <a:avLst>
              <a:gd name="adj1" fmla="val 50000"/>
              <a:gd name="adj2" fmla="val 437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643174" y="571480"/>
            <a:ext cx="373050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  <a:cs typeface="+mn-cs"/>
              </a:rPr>
              <a:t>Camisetas:</a:t>
            </a:r>
          </a:p>
        </p:txBody>
      </p:sp>
      <p:sp>
        <p:nvSpPr>
          <p:cNvPr id="18438" name="AutoShape 1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596188" y="5661025"/>
            <a:ext cx="1008062" cy="576263"/>
          </a:xfrm>
          <a:prstGeom prst="rightArrow">
            <a:avLst>
              <a:gd name="adj1" fmla="val 50000"/>
              <a:gd name="adj2" fmla="val 437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dirty="0"/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1187450" y="1844675"/>
            <a:ext cx="5976938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 b="1" u="sng" dirty="0">
                <a:solidFill>
                  <a:srgbClr val="990000"/>
                </a:solidFill>
              </a:rPr>
              <a:t>SE PUEDEN HACER CAMISETAS DE VUESTRO GRUPO FAVORITO, DE TU ANIMAL FAVORITO, DE TU FAMILIA…</a:t>
            </a:r>
          </a:p>
          <a:p>
            <a:pPr>
              <a:spcBef>
                <a:spcPct val="50000"/>
              </a:spcBef>
            </a:pPr>
            <a:endParaRPr lang="es-ES" sz="2000" b="1" u="sng" dirty="0">
              <a:solidFill>
                <a:srgbClr val="990000"/>
              </a:solidFill>
            </a:endParaRPr>
          </a:p>
          <a:p>
            <a:pPr>
              <a:spcBef>
                <a:spcPct val="50000"/>
              </a:spcBef>
            </a:pPr>
            <a:r>
              <a:rPr lang="es-ES" sz="2000" b="1" u="sng" dirty="0">
                <a:solidFill>
                  <a:srgbClr val="990000"/>
                </a:solidFill>
              </a:rPr>
              <a:t>PVP: 9 EUROS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1258888" y="4149725"/>
            <a:ext cx="60483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 b="1" u="sng" dirty="0">
                <a:solidFill>
                  <a:srgbClr val="990000"/>
                </a:solidFill>
              </a:rPr>
              <a:t>LAS CAMISETAS PERSONALIZADAS TIENEN QUE SER POR ANTELACIÓN, SE PIDEN A TRAVES DEL CORREO QUE SE LES MUESTRA AL FINAL DEL CATÁLOGO.</a:t>
            </a:r>
          </a:p>
        </p:txBody>
      </p:sp>
      <p:sp>
        <p:nvSpPr>
          <p:cNvPr id="2" name="1 Flecha izquierda">
            <a:hlinkClick r:id="rId3" action="ppaction://hlinksldjump"/>
          </p:cNvPr>
          <p:cNvSpPr/>
          <p:nvPr/>
        </p:nvSpPr>
        <p:spPr>
          <a:xfrm>
            <a:off x="6372225" y="5589588"/>
            <a:ext cx="1000125" cy="71437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Flecha izquierda">
            <a:hlinkClick r:id="rId2" action="ppaction://hlinksldjump"/>
          </p:cNvPr>
          <p:cNvSpPr/>
          <p:nvPr/>
        </p:nvSpPr>
        <p:spPr>
          <a:xfrm>
            <a:off x="6443663" y="5589588"/>
            <a:ext cx="1000125" cy="71437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3" name="2 Rectángulo"/>
          <p:cNvSpPr/>
          <p:nvPr/>
        </p:nvSpPr>
        <p:spPr>
          <a:xfrm>
            <a:off x="2285984" y="642918"/>
            <a:ext cx="374711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  <a:cs typeface="+mn-cs"/>
              </a:rPr>
              <a:t>NEOCUBE:</a:t>
            </a:r>
          </a:p>
        </p:txBody>
      </p:sp>
      <p:sp>
        <p:nvSpPr>
          <p:cNvPr id="19459" name="Text Box 5"/>
          <p:cNvSpPr txBox="1">
            <a:spLocks noChangeArrowheads="1"/>
          </p:cNvSpPr>
          <p:nvPr/>
        </p:nvSpPr>
        <p:spPr bwMode="auto">
          <a:xfrm>
            <a:off x="611188" y="1628775"/>
            <a:ext cx="72009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dirty="0">
                <a:latin typeface="Constantia" pitchFamily="18" charset="0"/>
              </a:rPr>
              <a:t>NeoCube es un conjunto de </a:t>
            </a:r>
            <a:r>
              <a:rPr lang="es-ES" dirty="0">
                <a:solidFill>
                  <a:srgbClr val="FF0000"/>
                </a:solidFill>
                <a:latin typeface="Constantia" pitchFamily="18" charset="0"/>
              </a:rPr>
              <a:t>216 bolas con potentes imanes </a:t>
            </a:r>
            <a:r>
              <a:rPr lang="es-ES" dirty="0">
                <a:latin typeface="Constantia" pitchFamily="18" charset="0"/>
              </a:rPr>
              <a:t>de neodimio, con un diámetro de 4,78 mm (tamaño óptimo para realizar estructuras geométricas), que le dará muchas horas de diversión. Estos potentes imanes le permitirán formar asombrosos rompecabezas. </a:t>
            </a:r>
          </a:p>
          <a:p>
            <a:r>
              <a:rPr lang="es-ES" dirty="0">
                <a:latin typeface="Constantia" pitchFamily="18" charset="0"/>
              </a:rPr>
              <a:t>NeoCube es conocida en todo el mundo </a:t>
            </a:r>
            <a:r>
              <a:rPr lang="es-ES" dirty="0">
                <a:solidFill>
                  <a:srgbClr val="FF0000"/>
                </a:solidFill>
                <a:latin typeface="Constantia" pitchFamily="18" charset="0"/>
              </a:rPr>
              <a:t>¡Y ahora ya está disponible en C&amp;C </a:t>
            </a:r>
            <a:r>
              <a:rPr lang="es-ES" dirty="0" smtClean="0">
                <a:solidFill>
                  <a:srgbClr val="FF0000"/>
                </a:solidFill>
                <a:latin typeface="Constantia" pitchFamily="18" charset="0"/>
              </a:rPr>
              <a:t>company</a:t>
            </a:r>
            <a:r>
              <a:rPr lang="es-ES" dirty="0">
                <a:solidFill>
                  <a:srgbClr val="FF0000"/>
                </a:solidFill>
                <a:latin typeface="Constantia" pitchFamily="18" charset="0"/>
              </a:rPr>
              <a:t>!</a:t>
            </a:r>
          </a:p>
        </p:txBody>
      </p:sp>
      <p:sp>
        <p:nvSpPr>
          <p:cNvPr id="19460" name="5 CuadroTexto"/>
          <p:cNvSpPr txBox="1">
            <a:spLocks noChangeArrowheads="1"/>
          </p:cNvSpPr>
          <p:nvPr/>
        </p:nvSpPr>
        <p:spPr bwMode="auto">
          <a:xfrm>
            <a:off x="3059113" y="4221163"/>
            <a:ext cx="31432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000" b="1" u="sng" dirty="0">
                <a:latin typeface="Constantia" pitchFamily="18" charset="0"/>
              </a:rPr>
              <a:t>PVP: 20 euros.</a:t>
            </a:r>
          </a:p>
        </p:txBody>
      </p:sp>
      <p:pic>
        <p:nvPicPr>
          <p:cNvPr id="19461" name="Picture 11" descr="ANd9GcT3DEdoTKkvfgR-NyYd8Y7Qodx2idaXBtTmt6342rMbt5_k3wb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3573463"/>
            <a:ext cx="201612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5" descr="ANd9GcRngYr6A3lZ7nIkmCWTxXtTumzIlSiLUA_FhREYy5RHiXv8bCLmpw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64163" y="3573463"/>
            <a:ext cx="2038350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4" name="AutoShape 13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7596188" y="5661025"/>
            <a:ext cx="1008062" cy="576263"/>
          </a:xfrm>
          <a:prstGeom prst="rightArrow">
            <a:avLst>
              <a:gd name="adj1" fmla="val 50000"/>
              <a:gd name="adj2" fmla="val 437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7" descr="ANd9GcSr_Fi3nX6LAaKTXeo2K7K0lxMhEcxefxAPoErVVSc-e3cuJqEjkM7vh2VPR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2565400"/>
            <a:ext cx="1871663" cy="173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2" name="Picture 9" descr="ANd9GcRn0h3anbb8-g9juf-SacCRLvHRJjXLJ8xWEnSWFLnnc0RMEm3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650" y="4508500"/>
            <a:ext cx="2303463" cy="172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13" descr="ANd9GcQW6RkHVMMswXnd7vl8TG3MGJ7L6cQLf3A1uMwk-8KAXjmzbUJL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16238" y="2565400"/>
            <a:ext cx="2376487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15" descr="ANd9GcQWKHaZbXiXsQkJ9da-lA2AoEjVPaZE7rB9rqO-SivXHFTEMmOgjQ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24525" y="2565400"/>
            <a:ext cx="2752725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17" descr="ANd9GcQY6jRVtca9d-MXRVPqVCWUqFHFL461VMaCTQfKuW7cYqIe8TjIaA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76600" y="4508500"/>
            <a:ext cx="26193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611188" y="549275"/>
            <a:ext cx="7488237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dirty="0">
                <a:latin typeface="Constantia" pitchFamily="18" charset="0"/>
              </a:rPr>
              <a:t>NeoCube está compuesto de 216 bolas formadas por los imanes más poderosos del mundo con una cobertura de Níquel que les confiere su aspecto esférico y cromado. De esta forma el poderoso campo magnético hace que las bolas se atraigan y se repelan. Gracias a este fuerte campo magnético podrá crear formas geométricas increíbles. Las estructuras formadas son muy resistentes y deberá usar la fuerza para separarlas.</a:t>
            </a:r>
            <a:br>
              <a:rPr lang="es-ES" dirty="0">
                <a:latin typeface="Constantia" pitchFamily="18" charset="0"/>
              </a:rPr>
            </a:br>
            <a:endParaRPr lang="es-ES" dirty="0">
              <a:latin typeface="Constantia" pitchFamily="18" charset="0"/>
            </a:endParaRPr>
          </a:p>
        </p:txBody>
      </p:sp>
      <p:sp>
        <p:nvSpPr>
          <p:cNvPr id="20487" name="AutoShape 13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7596188" y="5661025"/>
            <a:ext cx="1008062" cy="576263"/>
          </a:xfrm>
          <a:prstGeom prst="rightArrow">
            <a:avLst>
              <a:gd name="adj1" fmla="val 50000"/>
              <a:gd name="adj2" fmla="val 437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dirty="0"/>
          </a:p>
        </p:txBody>
      </p:sp>
      <p:sp>
        <p:nvSpPr>
          <p:cNvPr id="2" name="1 Flecha izquierda">
            <a:hlinkClick r:id="rId8" action="ppaction://hlinksldjump"/>
          </p:cNvPr>
          <p:cNvSpPr/>
          <p:nvPr/>
        </p:nvSpPr>
        <p:spPr>
          <a:xfrm>
            <a:off x="6372225" y="5589588"/>
            <a:ext cx="1000125" cy="71437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928926" y="571480"/>
            <a:ext cx="317907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  <a:cs typeface="+mn-cs"/>
              </a:rPr>
              <a:t>Chuches:</a:t>
            </a:r>
          </a:p>
        </p:txBody>
      </p:sp>
      <p:sp>
        <p:nvSpPr>
          <p:cNvPr id="21507" name="3 Rectángulo"/>
          <p:cNvSpPr>
            <a:spLocks noChangeArrowheads="1"/>
          </p:cNvSpPr>
          <p:nvPr/>
        </p:nvSpPr>
        <p:spPr bwMode="auto">
          <a:xfrm>
            <a:off x="2071688" y="2000250"/>
            <a:ext cx="4572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 dirty="0">
                <a:latin typeface="Constantia" pitchFamily="18" charset="0"/>
              </a:rPr>
              <a:t>Podrá obtener un bolsa compuesta de varias chuches por </a:t>
            </a:r>
            <a:r>
              <a:rPr lang="es-ES" sz="2000" dirty="0" smtClean="0">
                <a:latin typeface="Constantia" pitchFamily="18" charset="0"/>
              </a:rPr>
              <a:t> </a:t>
            </a:r>
            <a:r>
              <a:rPr lang="es-ES" sz="2000" dirty="0" smtClean="0">
                <a:solidFill>
                  <a:srgbClr val="FF0000"/>
                </a:solidFill>
                <a:latin typeface="Constantia" pitchFamily="18" charset="0"/>
              </a:rPr>
              <a:t>1 </a:t>
            </a:r>
            <a:r>
              <a:rPr lang="es-ES" sz="2000" dirty="0" smtClean="0">
                <a:solidFill>
                  <a:srgbClr val="FF0000"/>
                </a:solidFill>
                <a:latin typeface="Constantia" pitchFamily="18" charset="0"/>
              </a:rPr>
              <a:t>€. </a:t>
            </a:r>
            <a:r>
              <a:rPr lang="es-ES" sz="2000" dirty="0">
                <a:latin typeface="Constantia" pitchFamily="18" charset="0"/>
              </a:rPr>
              <a:t>En la bolsa habrá varias chuches a elegir, nuestras chuches son de una excelente calidad.</a:t>
            </a:r>
          </a:p>
        </p:txBody>
      </p:sp>
      <p:sp>
        <p:nvSpPr>
          <p:cNvPr id="21509" name="AutoShape 1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596188" y="5661025"/>
            <a:ext cx="1008062" cy="576263"/>
          </a:xfrm>
          <a:prstGeom prst="rightArrow">
            <a:avLst>
              <a:gd name="adj1" fmla="val 50000"/>
              <a:gd name="adj2" fmla="val 437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dirty="0"/>
          </a:p>
        </p:txBody>
      </p:sp>
      <p:sp>
        <p:nvSpPr>
          <p:cNvPr id="2" name="1 Flecha izquierda">
            <a:hlinkClick r:id="rId3" action="ppaction://hlinksldjump"/>
          </p:cNvPr>
          <p:cNvSpPr/>
          <p:nvPr/>
        </p:nvSpPr>
        <p:spPr>
          <a:xfrm>
            <a:off x="6372225" y="5589588"/>
            <a:ext cx="1000125" cy="71437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l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210</TotalTime>
  <Words>403</Words>
  <Application>Microsoft Office PowerPoint</Application>
  <PresentationFormat>Presentación en pantalla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Papel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</vt:vector>
  </TitlesOfParts>
  <Company>GSD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Eso</dc:creator>
  <cp:lastModifiedBy>Eso</cp:lastModifiedBy>
  <cp:revision>22</cp:revision>
  <dcterms:created xsi:type="dcterms:W3CDTF">2010-12-10T11:51:53Z</dcterms:created>
  <dcterms:modified xsi:type="dcterms:W3CDTF">2011-01-21T11:57:28Z</dcterms:modified>
</cp:coreProperties>
</file>