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C71B7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54" autoAdjust="0"/>
    <p:restoredTop sz="94660"/>
  </p:normalViewPr>
  <p:slideViewPr>
    <p:cSldViewPr>
      <p:cViewPr>
        <p:scale>
          <a:sx n="100" d="100"/>
          <a:sy n="100" d="100"/>
        </p:scale>
        <p:origin x="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29543-40F8-482E-A9F5-A93F24257693}" type="datetimeFigureOut">
              <a:rPr lang="es-ES" smtClean="0"/>
              <a:pPr/>
              <a:t>25/03/2011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CB2A-EBAA-48D8-8FDB-8069290132B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CB2A-EBAA-48D8-8FDB-8069290132B3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8BD1-1CD0-4817-AD7C-02DFBDA1EEBD}" type="datetimeFigureOut">
              <a:rPr lang="es-ES_tradnl" smtClean="0"/>
              <a:pPr/>
              <a:t>25/03/2011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EB33-773A-43BA-8A8C-3C5B04B0374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Almendrados</a:t>
            </a:r>
            <a:endParaRPr lang="es-ES_tradnl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4032448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600" b="1" dirty="0" smtClean="0">
                <a:solidFill>
                  <a:srgbClr val="C00000"/>
                </a:solidFill>
                <a:latin typeface="Bookman Old Style" pitchFamily="18" charset="0"/>
              </a:rPr>
              <a:t>Descripción:</a:t>
            </a:r>
            <a:endParaRPr lang="es-ES_tradnl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Los almendrados son una mezcla de almendra molida, mezclada con azúcar y clara de huevo. Cuando está sólida la masa resultante se coloca troceada encima de unas obleas y se lleva al horno. Este es el postre más representativo del municipio de Puntagorda, en la Isla de La Palma.</a:t>
            </a:r>
          </a:p>
          <a:p>
            <a:pPr algn="l"/>
            <a:r>
              <a:rPr lang="es-ES_tradnl" sz="1600" b="1" dirty="0" smtClean="0">
                <a:solidFill>
                  <a:srgbClr val="C00000"/>
                </a:solidFill>
                <a:latin typeface="Bookman Old Style" pitchFamily="18" charset="0"/>
              </a:rPr>
              <a:t>Ingredientes: 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Claras de huevo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almendra molida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azúcar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limón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obleas</a:t>
            </a:r>
          </a:p>
          <a:p>
            <a:pPr algn="l"/>
            <a:r>
              <a:rPr lang="es-ES_tradnl" sz="1600" b="1" dirty="0" smtClean="0">
                <a:solidFill>
                  <a:srgbClr val="C00000"/>
                </a:solidFill>
                <a:latin typeface="Bookman Old Style" pitchFamily="18" charset="0"/>
              </a:rPr>
              <a:t>Peso: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Los almendrados se venden envasados en bandejas de 400 u 800 gramos o incluso se les puede encontrar a peso sin ningún tipo de presentación especial. </a:t>
            </a:r>
          </a:p>
          <a:p>
            <a:pPr algn="l"/>
            <a:r>
              <a:rPr lang="es-ES_tradnl" sz="1600" b="1" dirty="0" smtClean="0">
                <a:solidFill>
                  <a:srgbClr val="C00000"/>
                </a:solidFill>
                <a:latin typeface="Bookman Old Style" pitchFamily="18" charset="0"/>
              </a:rPr>
              <a:t>Precio:</a:t>
            </a:r>
          </a:p>
          <a:p>
            <a:pPr algn="l"/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>7€ diez unidades.</a:t>
            </a:r>
          </a:p>
          <a:p>
            <a:pPr algn="l"/>
            <a:r>
              <a:rPr lang="es-ES_tradnl" sz="1400" b="1" dirty="0" smtClean="0">
                <a:solidFill>
                  <a:schemeClr val="tx1"/>
                </a:solidFill>
                <a:latin typeface="Bookman Old Style" pitchFamily="18" charset="0"/>
              </a:rPr>
              <a:t>Referencia: 1</a:t>
            </a:r>
            <a: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s-ES_tradnl" sz="14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s-ES_tradnl" sz="1600" dirty="0" smtClean="0">
                <a:solidFill>
                  <a:schemeClr val="tx1"/>
                </a:solidFill>
              </a:rPr>
              <a:t/>
            </a:r>
            <a:br>
              <a:rPr lang="es-ES_tradnl" sz="1600" dirty="0" smtClean="0">
                <a:solidFill>
                  <a:schemeClr val="tx1"/>
                </a:solidFill>
              </a:rPr>
            </a:br>
            <a:endParaRPr lang="es-ES_tradnl" sz="16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/>
            <a:endParaRPr lang="es-ES_tradnl" dirty="0">
              <a:latin typeface="Bookman Old Style" pitchFamily="18" charset="0"/>
            </a:endParaRPr>
          </a:p>
        </p:txBody>
      </p:sp>
      <p:pic>
        <p:nvPicPr>
          <p:cNvPr id="5" name="4 Imagen" descr="almendra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44823"/>
            <a:ext cx="4968554" cy="3312369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Ron  miel  palmero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361074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700" dirty="0" smtClean="0">
                <a:latin typeface="Bookman Old Style" pitchFamily="18" charset="0"/>
              </a:rPr>
              <a:t>Se obtiene</a:t>
            </a:r>
            <a:r>
              <a:rPr lang="es-ES_tradnl" sz="1700" dirty="0" smtClean="0">
                <a:latin typeface="Bookman Old Style" pitchFamily="18" charset="0"/>
              </a:rPr>
              <a:t> de la caña de azúcar,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destilando un aguardiente de su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jugo, y no de las melazas. Este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proceso permite que el producto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mantenga y transmita los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aromas, sabores y bondades de</a:t>
            </a:r>
          </a:p>
          <a:p>
            <a:pPr>
              <a:buNone/>
            </a:pPr>
            <a:r>
              <a:rPr lang="es-ES_tradnl" sz="1700" dirty="0" smtClean="0">
                <a:latin typeface="Bookman Old Style" pitchFamily="18" charset="0"/>
              </a:rPr>
              <a:t>la caña recién cortada. </a:t>
            </a:r>
            <a:endParaRPr lang="es-ES" sz="1700" dirty="0" smtClean="0">
              <a:latin typeface="Bookman Old Style" pitchFamily="18" charset="0"/>
            </a:endParaRP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D60000"/>
                </a:solidFill>
                <a:latin typeface="Bookman Old Style" pitchFamily="18" charset="0"/>
              </a:rPr>
              <a:t>Peso: </a:t>
            </a:r>
            <a:r>
              <a:rPr lang="es-ES" sz="2000" dirty="0" smtClean="0">
                <a:latin typeface="Bookman Old Style" pitchFamily="18" charset="0"/>
              </a:rPr>
              <a:t>700ml.</a:t>
            </a:r>
          </a:p>
          <a:p>
            <a:pPr>
              <a:buNone/>
            </a:pPr>
            <a:endParaRPr lang="es-ES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D60000"/>
                </a:solidFill>
                <a:latin typeface="Bookman Old Style" pitchFamily="18" charset="0"/>
              </a:rPr>
              <a:t>Precio: </a:t>
            </a:r>
            <a:r>
              <a:rPr lang="es-ES" sz="2000" dirty="0" smtClean="0">
                <a:latin typeface="Bookman Old Style" pitchFamily="18" charset="0"/>
              </a:rPr>
              <a:t>9,00€</a:t>
            </a:r>
          </a:p>
          <a:p>
            <a:pPr>
              <a:buNone/>
            </a:pPr>
            <a:r>
              <a:rPr lang="es-ES" sz="2000" b="1" dirty="0" smtClean="0">
                <a:latin typeface="Bookman Old Style" pitchFamily="18" charset="0"/>
              </a:rPr>
              <a:t>Referencia:10</a:t>
            </a:r>
            <a:endParaRPr lang="es-ES" sz="2000" b="1" dirty="0">
              <a:latin typeface="Bookman Old Style" pitchFamily="18" charset="0"/>
            </a:endParaRPr>
          </a:p>
        </p:txBody>
      </p:sp>
      <p:pic>
        <p:nvPicPr>
          <p:cNvPr id="4" name="3 Imagen" descr="Ron añe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3195386" cy="4869160"/>
          </a:xfrm>
          <a:prstGeom prst="roundRect">
            <a:avLst/>
          </a:prstGeom>
          <a:effectLst>
            <a:glow rad="139700">
              <a:schemeClr val="accent6">
                <a:lumMod val="50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Vino Teneguía</a:t>
            </a:r>
            <a:endParaRPr lang="es-E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4042792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Vino palmero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fabricado en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Teneguía, donde se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pueden encontrar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vino tinto, vino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blanco y vino</a:t>
            </a:r>
          </a:p>
          <a:p>
            <a:pPr>
              <a:buNone/>
            </a:pPr>
            <a:r>
              <a:rPr lang="es-ES" sz="2800" dirty="0" smtClean="0">
                <a:latin typeface="Bookman Old Style" pitchFamily="18" charset="0"/>
              </a:rPr>
              <a:t>rosado.</a:t>
            </a:r>
          </a:p>
          <a:p>
            <a:pPr>
              <a:buNone/>
            </a:pPr>
            <a:endParaRPr lang="es-ES" sz="3000" b="1" dirty="0" smtClean="0">
              <a:solidFill>
                <a:srgbClr val="D6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s-ES" sz="3000" b="1" dirty="0" smtClean="0">
                <a:solidFill>
                  <a:srgbClr val="D60000"/>
                </a:solidFill>
                <a:latin typeface="Bookman Old Style" pitchFamily="18" charset="0"/>
              </a:rPr>
              <a:t>Peso: </a:t>
            </a:r>
            <a:r>
              <a:rPr lang="es-ES" sz="2800" dirty="0" smtClean="0">
                <a:latin typeface="Bookman Old Style" pitchFamily="18" charset="0"/>
              </a:rPr>
              <a:t>75cl.</a:t>
            </a: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endParaRPr lang="es-ES" sz="3000" b="1" dirty="0" smtClean="0">
              <a:solidFill>
                <a:srgbClr val="D6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s-ES" sz="3000" b="1" dirty="0" smtClean="0">
                <a:solidFill>
                  <a:srgbClr val="D60000"/>
                </a:solidFill>
                <a:latin typeface="Bookman Old Style" pitchFamily="18" charset="0"/>
              </a:rPr>
              <a:t>Precio: </a:t>
            </a:r>
            <a:r>
              <a:rPr lang="es-ES" sz="2800" dirty="0" smtClean="0">
                <a:latin typeface="Bookman Old Style" pitchFamily="18" charset="0"/>
              </a:rPr>
              <a:t>14€</a:t>
            </a:r>
          </a:p>
          <a:p>
            <a:pPr>
              <a:buNone/>
            </a:pPr>
            <a:r>
              <a:rPr lang="es-ES" sz="2800" b="1" dirty="0" smtClean="0">
                <a:latin typeface="Bookman Old Style" pitchFamily="18" charset="0"/>
              </a:rPr>
              <a:t>Referencia:11</a:t>
            </a: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</p:txBody>
      </p:sp>
      <p:pic>
        <p:nvPicPr>
          <p:cNvPr id="4" name="3 Imagen" descr="vino tenegia.jpg"/>
          <p:cNvPicPr>
            <a:picLocks noChangeAspect="1"/>
          </p:cNvPicPr>
          <p:nvPr/>
        </p:nvPicPr>
        <p:blipFill>
          <a:blip r:embed="rId4" cstate="print"/>
          <a:srcRect l="3452" t="3553" r="3335" b="1704"/>
          <a:stretch>
            <a:fillRect/>
          </a:stretch>
        </p:blipFill>
        <p:spPr>
          <a:xfrm>
            <a:off x="5148064" y="1442113"/>
            <a:ext cx="3528392" cy="5227247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 l="-10000" t="-44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Mermeladas</a:t>
            </a:r>
            <a:endParaRPr lang="es-E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533893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600" b="1" dirty="0" smtClean="0">
                <a:solidFill>
                  <a:srgbClr val="C00000"/>
                </a:solidFill>
                <a:latin typeface="Bookman Old Style" pitchFamily="18" charset="0"/>
              </a:rPr>
              <a:t>Descripción: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Es el producto obtenido de las frutas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cocidas y cernidas, con adición de azúcar,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al que se puede agregar pectinas y ácidos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orgánicos o jugo de limón para ayudar a la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formación de una pasta, moldeada y desecada en la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superficie, envasado en bolsas de celofán o en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latas con recubrimiento anticorrosivo.</a:t>
            </a:r>
          </a:p>
          <a:p>
            <a:pPr>
              <a:buNone/>
            </a:pPr>
            <a:r>
              <a:rPr lang="es-ES_tradnl" sz="1600" b="1" dirty="0" smtClean="0">
                <a:solidFill>
                  <a:srgbClr val="C00000"/>
                </a:solidFill>
                <a:latin typeface="Bookman Old Style" pitchFamily="18" charset="0"/>
              </a:rPr>
              <a:t>Ingredientes:</a:t>
            </a:r>
            <a:endParaRPr lang="es-ES_tradnl" sz="1600" dirty="0" smtClean="0"/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Manzana, agua  canela, nuez moscada y azúcar</a:t>
            </a:r>
          </a:p>
          <a:p>
            <a:pPr>
              <a:buNone/>
            </a:pPr>
            <a:r>
              <a:rPr lang="es-ES_tradnl" sz="1600" dirty="0" smtClean="0">
                <a:latin typeface="Bookman Old Style" pitchFamily="18" charset="0"/>
              </a:rPr>
              <a:t>moreno 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pPr>
              <a:buNone/>
            </a:pPr>
            <a:r>
              <a:rPr lang="es-ES" sz="1600" b="1" dirty="0" smtClean="0">
                <a:solidFill>
                  <a:srgbClr val="C00000"/>
                </a:solidFill>
                <a:latin typeface="Bookman Old Style" pitchFamily="18" charset="0"/>
              </a:rPr>
              <a:t>Precio: </a:t>
            </a:r>
            <a:r>
              <a:rPr lang="es-ES" sz="1600" dirty="0" smtClean="0">
                <a:latin typeface="Bookman Old Style" pitchFamily="18" charset="0"/>
              </a:rPr>
              <a:t>2,50 €</a:t>
            </a:r>
            <a:endParaRPr lang="es-ES" sz="1400" dirty="0" smtClean="0"/>
          </a:p>
          <a:p>
            <a:pPr>
              <a:buNone/>
            </a:pPr>
            <a:r>
              <a:rPr lang="es-ES" sz="1600" b="1" dirty="0" smtClean="0">
                <a:solidFill>
                  <a:srgbClr val="C00000"/>
                </a:solidFill>
                <a:latin typeface="Bookman Old Style" pitchFamily="18" charset="0"/>
              </a:rPr>
              <a:t>Peso: </a:t>
            </a:r>
            <a:r>
              <a:rPr lang="es-ES" sz="1600" dirty="0" smtClean="0">
                <a:latin typeface="Bookman Old Style" pitchFamily="18" charset="0"/>
              </a:rPr>
              <a:t>250ml.</a:t>
            </a:r>
          </a:p>
          <a:p>
            <a:pPr>
              <a:buNone/>
            </a:pPr>
            <a:r>
              <a:rPr lang="es-ES" sz="1600" b="1" dirty="0" smtClean="0">
                <a:latin typeface="Bookman Old Style" pitchFamily="18" charset="0"/>
              </a:rPr>
              <a:t>Referencia:2 </a:t>
            </a:r>
            <a:endParaRPr lang="es-ES" sz="1600" b="1" dirty="0">
              <a:latin typeface="Bookman Old Style" pitchFamily="18" charset="0"/>
            </a:endParaRPr>
          </a:p>
        </p:txBody>
      </p:sp>
      <p:pic>
        <p:nvPicPr>
          <p:cNvPr id="4" name="Picture 5" descr="d:\Documents and Settings\u_38012010\Mis documentos\mermelada%20naranja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901" y="2492896"/>
            <a:ext cx="3427580" cy="428447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3000"/>
            <a:lum/>
          </a:blip>
          <a:srcRect/>
          <a:stretch>
            <a:fillRect l="-15000" r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Mojo  palmero  suave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4" name="3 Marcador de contenido" descr="Imagen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2095" r="18805"/>
          <a:stretch>
            <a:fillRect/>
          </a:stretch>
        </p:blipFill>
        <p:spPr>
          <a:xfrm>
            <a:off x="4499992" y="1556792"/>
            <a:ext cx="3384376" cy="4922729"/>
          </a:xfrm>
          <a:prstGeom prst="roundRect">
            <a:avLst/>
          </a:prstGeom>
          <a:effectLst>
            <a:glow rad="228600">
              <a:srgbClr val="D60000">
                <a:alpha val="40000"/>
              </a:srgbClr>
            </a:glow>
            <a:softEdge rad="31750"/>
          </a:effectLst>
        </p:spPr>
      </p:pic>
      <p:sp>
        <p:nvSpPr>
          <p:cNvPr id="5" name="4 Rectángulo"/>
          <p:cNvSpPr/>
          <p:nvPr/>
        </p:nvSpPr>
        <p:spPr>
          <a:xfrm>
            <a:off x="539552" y="980728"/>
            <a:ext cx="32038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400" dirty="0" smtClean="0">
              <a:latin typeface="Bookman Old Style" pitchFamily="18" charset="0"/>
            </a:endParaRPr>
          </a:p>
          <a:p>
            <a:r>
              <a:rPr lang="es-ES_tradnl" sz="2800" b="1" dirty="0" smtClean="0">
                <a:solidFill>
                  <a:srgbClr val="C00000"/>
                </a:solidFill>
                <a:latin typeface="Bookman Old Style" pitchFamily="18" charset="0"/>
              </a:rPr>
              <a:t>Ingredientes :</a:t>
            </a:r>
          </a:p>
          <a:p>
            <a:r>
              <a:rPr lang="es-ES_tradnl" sz="2400" dirty="0" smtClean="0">
                <a:latin typeface="Bookman Old Style" pitchFamily="18" charset="0"/>
              </a:rPr>
              <a:t>Pimienta roja seca, Pimentón dulce, Comino,  Vinagre, Aceite de oliva, Ajo y Sal.</a:t>
            </a:r>
            <a:endParaRPr lang="es-ES_tradnl" sz="2400" dirty="0">
              <a:latin typeface="Bookman Old Style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3717032"/>
            <a:ext cx="31683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Precio: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3,50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€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4509120"/>
            <a:ext cx="305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Bookman Old Style" pitchFamily="18" charset="0"/>
              </a:rPr>
              <a:t>Peso:</a:t>
            </a:r>
          </a:p>
          <a:p>
            <a:pPr>
              <a:buNone/>
            </a:pPr>
            <a:r>
              <a:rPr lang="es-ES" sz="2400" dirty="0" smtClean="0">
                <a:latin typeface="Bookman Old Style" pitchFamily="18" charset="0"/>
              </a:rPr>
              <a:t>250ml</a:t>
            </a:r>
            <a:r>
              <a:rPr lang="es-ES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s-ES" b="1" dirty="0" smtClean="0">
                <a:latin typeface="Bookman Old Style" pitchFamily="18" charset="0"/>
              </a:rPr>
              <a:t>Referencia:3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l="3000" t="-4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Mojo palmero verde</a:t>
            </a:r>
            <a:endParaRPr lang="es-E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5" name="4 Marcador de contenido" descr="Imagen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437" r="9045"/>
          <a:stretch>
            <a:fillRect/>
          </a:stretch>
        </p:blipFill>
        <p:spPr>
          <a:xfrm>
            <a:off x="395536" y="1158813"/>
            <a:ext cx="4464496" cy="5294523"/>
          </a:xfrm>
          <a:prstGeom prst="roundRect">
            <a:avLst/>
          </a:prstGeom>
          <a:effectLst>
            <a:glow rad="228600">
              <a:srgbClr val="008000">
                <a:alpha val="40000"/>
              </a:srgbClr>
            </a:glow>
            <a:softEdge rad="31750"/>
          </a:effectLst>
        </p:spPr>
      </p:pic>
      <p:sp>
        <p:nvSpPr>
          <p:cNvPr id="4" name="3 Rectángulo"/>
          <p:cNvSpPr/>
          <p:nvPr/>
        </p:nvSpPr>
        <p:spPr>
          <a:xfrm>
            <a:off x="5436096" y="764704"/>
            <a:ext cx="32941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Ingredientes: </a:t>
            </a:r>
          </a:p>
          <a:p>
            <a:r>
              <a:rPr lang="es-ES_tradnl" dirty="0" smtClean="0">
                <a:latin typeface="Bookman Old Style" pitchFamily="18" charset="0"/>
              </a:rPr>
              <a:t>Pimienta verde o cilantros, ajos, cominos, sal gorda, aceite, vinagra y agua Otra variedad de mojo consiste en utilizar, con la misma receta, perejil en lugar de cilantro o pimienta verde. </a:t>
            </a:r>
          </a:p>
          <a:p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Peso: </a:t>
            </a:r>
            <a:r>
              <a:rPr lang="es-ES_tradnl" dirty="0" smtClean="0">
                <a:latin typeface="Bookman Old Style" pitchFamily="18" charset="0"/>
              </a:rPr>
              <a:t>250ml.</a:t>
            </a:r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Precio: </a:t>
            </a:r>
            <a:r>
              <a:rPr lang="es-ES_tradnl" dirty="0" smtClean="0">
                <a:latin typeface="Bookman Old Style" pitchFamily="18" charset="0"/>
              </a:rPr>
              <a:t>3,50€</a:t>
            </a:r>
          </a:p>
          <a:p>
            <a:r>
              <a:rPr lang="es-ES" sz="2000" b="1" dirty="0" smtClean="0">
                <a:latin typeface="Bookman Old Style" pitchFamily="18" charset="0"/>
              </a:rPr>
              <a:t>Referencia:4</a:t>
            </a:r>
            <a:endParaRPr lang="es-ES_tradnl" sz="2000" b="1" dirty="0" smtClean="0">
              <a:latin typeface="Bookman Old Style" pitchFamily="18" charset="0"/>
            </a:endParaRPr>
          </a:p>
          <a:p>
            <a:r>
              <a:rPr lang="es-ES_tradnl" dirty="0" smtClean="0"/>
              <a:t> </a:t>
            </a:r>
          </a:p>
          <a:p>
            <a:r>
              <a:rPr lang="es-ES_tradnl" dirty="0" smtClean="0"/>
              <a:t> </a:t>
            </a:r>
          </a:p>
          <a:p>
            <a:r>
              <a:rPr lang="es-ES_tradnl" dirty="0" smtClean="0"/>
              <a:t>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Mojo  palmero  picón</a:t>
            </a:r>
            <a:endParaRPr lang="es-E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1196752"/>
            <a:ext cx="4572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Ingredientes: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cabeza de ajo 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pimientas piconas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cominos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pimentón 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vinagre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aceite de oliva 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sal gorda</a:t>
            </a:r>
            <a:endParaRPr lang="es-ES_tradnl" sz="20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Peso: </a:t>
            </a:r>
            <a:r>
              <a:rPr lang="es-ES_tradnl" sz="2000" dirty="0" smtClean="0">
                <a:latin typeface="Bookman Old Style" pitchFamily="18" charset="0"/>
              </a:rPr>
              <a:t>250ml.</a:t>
            </a:r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endParaRPr lang="es-ES_tradnl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Precio: </a:t>
            </a:r>
            <a:r>
              <a:rPr lang="es-ES_tradnl" sz="2000" dirty="0" smtClean="0">
                <a:latin typeface="Bookman Old Style" pitchFamily="18" charset="0"/>
              </a:rPr>
              <a:t>3,50€</a:t>
            </a:r>
          </a:p>
          <a:p>
            <a:pPr>
              <a:buNone/>
            </a:pPr>
            <a:r>
              <a:rPr lang="es-ES" sz="2000" b="1" dirty="0" smtClean="0">
                <a:latin typeface="Bookman Old Style" pitchFamily="18" charset="0"/>
              </a:rPr>
              <a:t>Referencia:5</a:t>
            </a:r>
            <a:endParaRPr lang="es-ES_tradnl" sz="2000" b="1" dirty="0" smtClean="0">
              <a:latin typeface="Bookman Old Style" pitchFamily="18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magen4.jpg"/>
          <p:cNvPicPr>
            <a:picLocks noChangeAspect="1"/>
          </p:cNvPicPr>
          <p:nvPr/>
        </p:nvPicPr>
        <p:blipFill>
          <a:blip r:embed="rId4" cstate="print"/>
          <a:srcRect l="17950" r="16231"/>
          <a:stretch>
            <a:fillRect/>
          </a:stretch>
        </p:blipFill>
        <p:spPr>
          <a:xfrm>
            <a:off x="5076056" y="1268760"/>
            <a:ext cx="3816424" cy="5378614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l="-1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Rapaduras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Ingredientes: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miel de caña, azúcar, 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almendras, limón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anís, canela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molida y gofio.</a:t>
            </a:r>
          </a:p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Peso: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350 g</a:t>
            </a:r>
          </a:p>
          <a:p>
            <a:pPr>
              <a:buNone/>
            </a:pPr>
            <a:r>
              <a:rPr lang="es-ES_tradnl" sz="2400" b="1" dirty="0" smtClean="0">
                <a:solidFill>
                  <a:srgbClr val="C00000"/>
                </a:solidFill>
                <a:latin typeface="Bookman Old Style" pitchFamily="18" charset="0"/>
              </a:rPr>
              <a:t>Precio:</a:t>
            </a:r>
          </a:p>
          <a:p>
            <a:pPr>
              <a:buNone/>
            </a:pPr>
            <a:r>
              <a:rPr lang="es-ES_tradnl" sz="2000" dirty="0" smtClean="0">
                <a:latin typeface="Bookman Old Style" pitchFamily="18" charset="0"/>
              </a:rPr>
              <a:t>4.50€</a:t>
            </a:r>
          </a:p>
          <a:p>
            <a:pPr>
              <a:buNone/>
            </a:pPr>
            <a:r>
              <a:rPr lang="es-ES" sz="2000" b="1" dirty="0" smtClean="0">
                <a:latin typeface="Bookman Old Style" pitchFamily="18" charset="0"/>
              </a:rPr>
              <a:t>Referencia:6</a:t>
            </a:r>
            <a:endParaRPr lang="es-ES" sz="2000" b="1" dirty="0">
              <a:latin typeface="Bookman Old Style" pitchFamily="18" charset="0"/>
            </a:endParaRPr>
          </a:p>
        </p:txBody>
      </p:sp>
      <p:pic>
        <p:nvPicPr>
          <p:cNvPr id="4" name="3 Imagen" descr="rapadu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891" y="1988840"/>
            <a:ext cx="5376597" cy="4032448"/>
          </a:xfrm>
          <a:prstGeom prst="roundRect">
            <a:avLst/>
          </a:prstGeom>
          <a:effectLst>
            <a:glow rad="228600">
              <a:schemeClr val="accent6">
                <a:lumMod val="50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Refresco  de  limón  o  fresa  Nik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3250704" cy="48139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2200" b="1" dirty="0" smtClean="0">
                <a:solidFill>
                  <a:srgbClr val="D60000"/>
                </a:solidFill>
                <a:latin typeface="Bookman Old Style" pitchFamily="18" charset="0"/>
              </a:rPr>
              <a:t>¿Qué es?  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Es una bebida muy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refrescante con sabor a 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fresa o limón.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Hay dos tamaños, grande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y pequeño.</a:t>
            </a:r>
          </a:p>
          <a:p>
            <a:pPr>
              <a:buNone/>
            </a:pPr>
            <a:endParaRPr lang="es-ES" sz="2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D60000"/>
                </a:solidFill>
                <a:latin typeface="Bookman Old Style" pitchFamily="18" charset="0"/>
              </a:rPr>
              <a:t>Pesos: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Pequeño:33cl. 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Grande:1,5 L.</a:t>
            </a:r>
          </a:p>
          <a:p>
            <a:pPr>
              <a:buNone/>
            </a:pPr>
            <a:endParaRPr lang="es-ES" sz="2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D60000"/>
                </a:solidFill>
                <a:latin typeface="Bookman Old Style" pitchFamily="18" charset="0"/>
              </a:rPr>
              <a:t>Precios: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Pequeño:0.90 cent y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Grande: 1.50</a:t>
            </a:r>
          </a:p>
          <a:p>
            <a:pPr>
              <a:buNone/>
            </a:pPr>
            <a:r>
              <a:rPr lang="es-ES" sz="2200" dirty="0" smtClean="0">
                <a:latin typeface="Bookman Old Style" pitchFamily="18" charset="0"/>
              </a:rPr>
              <a:t>cent.</a:t>
            </a:r>
          </a:p>
          <a:p>
            <a:pPr>
              <a:buNone/>
            </a:pPr>
            <a:r>
              <a:rPr lang="es-ES" sz="2200" b="1" dirty="0" smtClean="0">
                <a:latin typeface="Bookman Old Style" pitchFamily="18" charset="0"/>
              </a:rPr>
              <a:t>Referencia:7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Picture 2" descr="I:\Nueva carpeta (2)\COOP. EL ALMENDRO\imNES\DSCF010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364088" y="1340768"/>
            <a:ext cx="2808659" cy="53007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Bienmesabe  palmero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49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800" b="1" dirty="0" smtClean="0">
                <a:solidFill>
                  <a:srgbClr val="D60000"/>
                </a:solidFill>
                <a:latin typeface="Bookman Old Style" pitchFamily="18" charset="0"/>
              </a:rPr>
              <a:t>Ingredientes:</a:t>
            </a:r>
          </a:p>
          <a:p>
            <a:pPr>
              <a:buNone/>
            </a:pPr>
            <a:r>
              <a:rPr lang="es-ES" sz="2600" dirty="0" smtClean="0">
                <a:latin typeface="Bookman Old Style" pitchFamily="18" charset="0"/>
              </a:rPr>
              <a:t>Almendras, azúcar,</a:t>
            </a:r>
          </a:p>
          <a:p>
            <a:pPr>
              <a:buNone/>
            </a:pPr>
            <a:r>
              <a:rPr lang="es-ES" sz="2600" dirty="0" smtClean="0">
                <a:latin typeface="Bookman Old Style" pitchFamily="18" charset="0"/>
              </a:rPr>
              <a:t>yema de huevo,</a:t>
            </a:r>
          </a:p>
          <a:p>
            <a:pPr>
              <a:buNone/>
            </a:pPr>
            <a:r>
              <a:rPr lang="es-ES" sz="2600" dirty="0" smtClean="0">
                <a:latin typeface="Bookman Old Style" pitchFamily="18" charset="0"/>
              </a:rPr>
              <a:t>canela molida y</a:t>
            </a:r>
          </a:p>
          <a:p>
            <a:pPr>
              <a:buNone/>
            </a:pPr>
            <a:r>
              <a:rPr lang="es-ES" sz="2600" dirty="0" smtClean="0">
                <a:latin typeface="Bookman Old Style" pitchFamily="18" charset="0"/>
              </a:rPr>
              <a:t>limón rallado.</a:t>
            </a:r>
          </a:p>
          <a:p>
            <a:pPr>
              <a:buNone/>
            </a:pPr>
            <a:r>
              <a:rPr lang="es-ES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s-ES" sz="2800" b="1" dirty="0" smtClean="0">
                <a:solidFill>
                  <a:srgbClr val="D60000"/>
                </a:solidFill>
                <a:latin typeface="Bookman Old Style" pitchFamily="18" charset="0"/>
              </a:rPr>
              <a:t>Peso: </a:t>
            </a:r>
            <a:r>
              <a:rPr lang="es-ES" sz="2600" dirty="0" smtClean="0">
                <a:latin typeface="Bookman Old Style" pitchFamily="18" charset="0"/>
              </a:rPr>
              <a:t>250 gramos.</a:t>
            </a: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800" b="1" dirty="0" smtClean="0">
                <a:solidFill>
                  <a:srgbClr val="D60000"/>
                </a:solidFill>
                <a:latin typeface="Bookman Old Style" pitchFamily="18" charset="0"/>
              </a:rPr>
              <a:t>Precio: </a:t>
            </a:r>
            <a:r>
              <a:rPr lang="es-ES" sz="2600" dirty="0" smtClean="0">
                <a:latin typeface="Bookman Old Style" pitchFamily="18" charset="0"/>
              </a:rPr>
              <a:t>2,70€</a:t>
            </a:r>
          </a:p>
          <a:p>
            <a:pPr>
              <a:buNone/>
            </a:pPr>
            <a:r>
              <a:rPr lang="es-ES" sz="2600" b="1" dirty="0" smtClean="0">
                <a:latin typeface="Bookman Old Style" pitchFamily="18" charset="0"/>
              </a:rPr>
              <a:t>Referencia:8</a:t>
            </a:r>
            <a:endParaRPr lang="es-ES" b="1" dirty="0" smtClean="0">
              <a:latin typeface="Bookman Old Style" pitchFamily="18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Bienmesabe.jpg"/>
          <p:cNvPicPr>
            <a:picLocks noChangeAspect="1"/>
          </p:cNvPicPr>
          <p:nvPr/>
        </p:nvPicPr>
        <p:blipFill>
          <a:blip r:embed="rId3" cstate="print"/>
          <a:srcRect l="8219"/>
          <a:stretch>
            <a:fillRect/>
          </a:stretch>
        </p:blipFill>
        <p:spPr>
          <a:xfrm>
            <a:off x="3923928" y="2132856"/>
            <a:ext cx="4824536" cy="4464496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Queso de Almendras</a:t>
            </a:r>
            <a:endParaRPr lang="es-E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389877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b="1" dirty="0" smtClean="0">
                <a:solidFill>
                  <a:srgbClr val="D60000"/>
                </a:solidFill>
                <a:latin typeface="Bookman Old Style" pitchFamily="18" charset="0"/>
              </a:rPr>
              <a:t>Ingredientes:</a:t>
            </a:r>
          </a:p>
          <a:p>
            <a:pPr>
              <a:buNone/>
            </a:pPr>
            <a:r>
              <a:rPr lang="es-ES" sz="2400" dirty="0" smtClean="0">
                <a:latin typeface="Bookman Old Style" pitchFamily="18" charset="0"/>
              </a:rPr>
              <a:t>Almendras, azúcar,</a:t>
            </a:r>
          </a:p>
          <a:p>
            <a:pPr>
              <a:buNone/>
            </a:pPr>
            <a:r>
              <a:rPr lang="es-ES" sz="2400" dirty="0" smtClean="0">
                <a:latin typeface="Bookman Old Style" pitchFamily="18" charset="0"/>
              </a:rPr>
              <a:t>agua, limón, huevos y</a:t>
            </a:r>
          </a:p>
          <a:p>
            <a:pPr>
              <a:buNone/>
            </a:pPr>
            <a:r>
              <a:rPr lang="es-ES" sz="2400" dirty="0" smtClean="0">
                <a:latin typeface="Bookman Old Style" pitchFamily="18" charset="0"/>
              </a:rPr>
              <a:t>canela molida.</a:t>
            </a: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D60000"/>
                </a:solidFill>
                <a:latin typeface="Bookman Old Style" pitchFamily="18" charset="0"/>
              </a:rPr>
              <a:t>Peso: </a:t>
            </a:r>
            <a:r>
              <a:rPr lang="es-ES" sz="2400" dirty="0" smtClean="0">
                <a:latin typeface="Bookman Old Style" pitchFamily="18" charset="0"/>
              </a:rPr>
              <a:t>250gramos.</a:t>
            </a: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s-ES" sz="2600" b="1" dirty="0" smtClean="0">
                <a:solidFill>
                  <a:srgbClr val="D60000"/>
                </a:solidFill>
                <a:latin typeface="Bookman Old Style" pitchFamily="18" charset="0"/>
              </a:rPr>
              <a:t>Precio:</a:t>
            </a:r>
            <a:r>
              <a:rPr lang="es-ES" sz="2400" dirty="0" smtClean="0">
                <a:latin typeface="Bookman Old Style" pitchFamily="18" charset="0"/>
              </a:rPr>
              <a:t>6,50€</a:t>
            </a:r>
          </a:p>
          <a:p>
            <a:pPr>
              <a:buNone/>
            </a:pPr>
            <a:r>
              <a:rPr lang="es-ES" sz="2400" b="1" dirty="0" smtClean="0">
                <a:latin typeface="Bookman Old Style" pitchFamily="18" charset="0"/>
              </a:rPr>
              <a:t>Referencia:9</a:t>
            </a:r>
          </a:p>
          <a:p>
            <a:pPr>
              <a:buNone/>
            </a:pPr>
            <a:endParaRPr lang="es-ES" dirty="0" smtClean="0">
              <a:latin typeface="Bookman Old Style" pitchFamily="18" charset="0"/>
            </a:endParaRPr>
          </a:p>
        </p:txBody>
      </p:sp>
      <p:pic>
        <p:nvPicPr>
          <p:cNvPr id="4" name="3 Imagen" descr="rico-queso-de-almendras-palmero.jpg"/>
          <p:cNvPicPr>
            <a:picLocks noChangeAspect="1"/>
          </p:cNvPicPr>
          <p:nvPr/>
        </p:nvPicPr>
        <p:blipFill>
          <a:blip r:embed="rId4" cstate="print"/>
          <a:srcRect l="13635" t="17333" r="16675" b="11407"/>
          <a:stretch>
            <a:fillRect/>
          </a:stretch>
        </p:blipFill>
        <p:spPr>
          <a:xfrm>
            <a:off x="5186987" y="3717032"/>
            <a:ext cx="3849509" cy="3096344"/>
          </a:xfrm>
          <a:prstGeom prst="roundRect">
            <a:avLst/>
          </a:prstGeom>
          <a:effectLst>
            <a:glow rad="63500">
              <a:schemeClr val="accent6">
                <a:lumMod val="50000"/>
                <a:alpha val="40000"/>
              </a:schemeClr>
            </a:glow>
            <a:softEdge rad="317500"/>
          </a:effectLst>
        </p:spPr>
      </p:pic>
      <p:pic>
        <p:nvPicPr>
          <p:cNvPr id="5" name="4 Imagen" descr="presentacion-queso-de-almendras-palmero.jpg"/>
          <p:cNvPicPr>
            <a:picLocks noChangeAspect="1"/>
          </p:cNvPicPr>
          <p:nvPr/>
        </p:nvPicPr>
        <p:blipFill>
          <a:blip r:embed="rId5" cstate="print"/>
          <a:srcRect l="19706" t="6968" r="19385" b="37838"/>
          <a:stretch>
            <a:fillRect/>
          </a:stretch>
        </p:blipFill>
        <p:spPr>
          <a:xfrm>
            <a:off x="3923928" y="1556792"/>
            <a:ext cx="2448272" cy="2060848"/>
          </a:xfrm>
          <a:prstGeom prst="roundRect">
            <a:avLst/>
          </a:prstGeom>
          <a:effectLst>
            <a:glow rad="101600">
              <a:schemeClr val="accent6">
                <a:lumMod val="50000"/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518</Words>
  <Application>Microsoft Office PowerPoint</Application>
  <PresentationFormat>Presentación en pantalla (4:3)</PresentationFormat>
  <Paragraphs>151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Almendrados</vt:lpstr>
      <vt:lpstr>Mermeladas</vt:lpstr>
      <vt:lpstr>Mojo  palmero  suave</vt:lpstr>
      <vt:lpstr>Mojo palmero verde</vt:lpstr>
      <vt:lpstr>Mojo  palmero  picón</vt:lpstr>
      <vt:lpstr>Rapaduras</vt:lpstr>
      <vt:lpstr>Refresco  de  limón  o  fresa  Nik</vt:lpstr>
      <vt:lpstr>Bienmesabe  palmero</vt:lpstr>
      <vt:lpstr>Queso de Almendras</vt:lpstr>
      <vt:lpstr>Ron  miel  palmero</vt:lpstr>
      <vt:lpstr>Vino Teneguía</vt:lpstr>
    </vt:vector>
  </TitlesOfParts>
  <Company>Gobierno de Canarias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Almendrados</dc:title>
  <dc:creator>Proyecto Medusa</dc:creator>
  <cp:lastModifiedBy>puesto4</cp:lastModifiedBy>
  <cp:revision>52</cp:revision>
  <dcterms:created xsi:type="dcterms:W3CDTF">2011-03-21T09:06:07Z</dcterms:created>
  <dcterms:modified xsi:type="dcterms:W3CDTF">2011-03-25T10:37:13Z</dcterms:modified>
</cp:coreProperties>
</file>