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7" r:id="rId4"/>
    <p:sldId id="265" r:id="rId5"/>
    <p:sldId id="273" r:id="rId6"/>
    <p:sldId id="259" r:id="rId7"/>
    <p:sldId id="274" r:id="rId8"/>
    <p:sldId id="275" r:id="rId9"/>
    <p:sldId id="276" r:id="rId10"/>
    <p:sldId id="261" r:id="rId11"/>
    <p:sldId id="262" r:id="rId12"/>
    <p:sldId id="277" r:id="rId13"/>
    <p:sldId id="279" r:id="rId14"/>
  </p:sldIdLst>
  <p:sldSz cx="9144000" cy="6858000" type="screen4x3"/>
  <p:notesSz cx="6858000" cy="9144000"/>
  <p:defaultTextStyle>
    <a:defPPr>
      <a:defRPr lang="ca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213" autoAdjust="0"/>
  </p:normalViewPr>
  <p:slideViewPr>
    <p:cSldViewPr>
      <p:cViewPr varScale="1">
        <p:scale>
          <a:sx n="60" d="100"/>
          <a:sy n="60" d="100"/>
        </p:scale>
        <p:origin x="-312" y="-78"/>
      </p:cViewPr>
      <p:guideLst>
        <p:guide orient="horz" pos="391"/>
        <p:guide pos="1383"/>
      </p:guideLst>
    </p:cSldViewPr>
  </p:slideViewPr>
  <p:outlineViewPr>
    <p:cViewPr>
      <p:scale>
        <a:sx n="33" d="100"/>
        <a:sy n="33" d="100"/>
      </p:scale>
      <p:origin x="0" y="11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F34E9BD-DF59-4F38-AE89-A485DB844126}" type="datetimeFigureOut">
              <a:rPr lang="es-ES"/>
              <a:pPr>
                <a:defRPr/>
              </a:pPr>
              <a:t>16/02/2005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EDA02AB-91B6-4242-A510-42D7E9BB5A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69499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C39EE4-BAEE-4133-ABF7-24D3EFA1C811}" type="slidenum">
              <a:rPr lang="es-ES"/>
              <a:pPr eaLnBrk="1" hangingPunct="1"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77EF6-BFDA-41A3-85C8-12A9A7D00E5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2868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CAAAC-C47C-4AAC-B607-B14EB171817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38966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4363-56DF-41B5-9F25-8335EFF0340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4720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09B4-31D0-4CCC-9001-00117378042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92106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F2C2-608D-4302-9646-4365BF7972B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34978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15BF6-011A-4752-99B7-46992C3ABD4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75569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E145-D34B-452C-B6F8-C151B1E8ED9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04782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045A8-A7BB-4EF2-91DE-0AB5E89BB73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98604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BD380-6798-4B7D-A19F-945023FCBEF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2979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59E-33CC-4607-A0F4-EDF182A6CE6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74310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39BA-6FD5-4CD7-9A17-3DD06A9EE84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51088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l'estil de títol del patró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C3324B-B1B5-4B7A-8A51-019EE46C391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509713"/>
            <a:ext cx="59150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843213" y="2781300"/>
            <a:ext cx="38893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a-ES" sz="4400">
                <a:latin typeface="Book Antiqua" pitchFamily="18" charset="0"/>
              </a:rPr>
              <a:t>Presenta: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Aceite virgen extra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1063" cy="4114816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S_tradnl" sz="1800" dirty="0" smtClean="0"/>
              <a:t>El aceite es el fruto de la aceituna fresca, elaborado a baja temperatura (23-25 ºC) mediante procedimientos mecánicos y conservado en condiciones óptimas en depósitos de acero inoxidable, en ausencia de aire y a temperatura constante durante todo el año.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S_tradnl" sz="1800" dirty="0" smtClean="0"/>
              <a:t>La presentación es en botella de vidrio transparente de 0.5 l, envuelta en papel de seda para proteger el aceite de la luz</a:t>
            </a:r>
            <a:r>
              <a:rPr lang="es-ES_tradnl" sz="1800" dirty="0" smtClean="0"/>
              <a:t>.</a:t>
            </a:r>
          </a:p>
          <a:p>
            <a:pPr marL="0" indent="0">
              <a:buNone/>
            </a:pPr>
            <a:r>
              <a:rPr lang="es-ES" sz="1800" dirty="0" smtClean="0"/>
              <a:t>Procedente de la Cooperativa social </a:t>
            </a:r>
            <a:r>
              <a:rPr lang="es-ES" sz="1800" dirty="0" err="1" smtClean="0"/>
              <a:t>l'Olivera</a:t>
            </a:r>
            <a:r>
              <a:rPr lang="es-ES" sz="1800" dirty="0" smtClean="0"/>
              <a:t> de </a:t>
            </a:r>
            <a:r>
              <a:rPr lang="es-ES" sz="1800" dirty="0" err="1" smtClean="0"/>
              <a:t>Vallbona</a:t>
            </a:r>
            <a:r>
              <a:rPr lang="es-ES" sz="1800" dirty="0" smtClean="0"/>
              <a:t> de les </a:t>
            </a:r>
            <a:r>
              <a:rPr lang="es-ES" sz="1800" dirty="0" err="1" smtClean="0"/>
              <a:t>Monges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Precio: 5,30 </a:t>
            </a:r>
            <a:r>
              <a:rPr lang="es-ES" sz="1800" dirty="0" smtClean="0"/>
              <a:t>€</a:t>
            </a:r>
            <a:endParaRPr lang="es-ES" sz="1800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2568575" cy="38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6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3213" y="6308725"/>
            <a:ext cx="174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al índice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Vino tinto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4608513" cy="308452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S_tradnl" sz="1800" dirty="0" smtClean="0"/>
              <a:t>Color rubí de intensidad media con ligeras tonalidades azules. Olfato de fruta confitada, licor de frutas del bosque y ligeros toques vegetales. De paladar amplio y goloso.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S_tradnl" sz="1800" dirty="0" smtClean="0"/>
          </a:p>
          <a:p>
            <a:pPr marL="0" indent="0">
              <a:buNone/>
            </a:pPr>
            <a:r>
              <a:rPr lang="es-ES" sz="1800" dirty="0" smtClean="0"/>
              <a:t>Procedente de la Cooperativa social </a:t>
            </a:r>
            <a:r>
              <a:rPr lang="es-ES" sz="1800" dirty="0" err="1" smtClean="0"/>
              <a:t>l'Olivera</a:t>
            </a:r>
            <a:r>
              <a:rPr lang="es-ES" sz="1800" dirty="0" smtClean="0"/>
              <a:t> de </a:t>
            </a:r>
            <a:r>
              <a:rPr lang="es-ES" sz="1800" dirty="0" err="1" smtClean="0"/>
              <a:t>Vallbona</a:t>
            </a:r>
            <a:r>
              <a:rPr lang="es-ES" sz="1800" dirty="0" smtClean="0"/>
              <a:t> de les </a:t>
            </a:r>
            <a:r>
              <a:rPr lang="es-ES" sz="1800" dirty="0" err="1" smtClean="0"/>
              <a:t>Monges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Precio: 6,30 €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38313"/>
            <a:ext cx="2422525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5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3213" y="6308725"/>
            <a:ext cx="174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al índice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Otros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370407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 smtClean="0"/>
              <a:t>Esta sección esta reservada para los artículos realizados por los usuarios del centro asistencial </a:t>
            </a:r>
            <a:r>
              <a:rPr lang="es-ES" sz="2400" dirty="0" err="1" smtClean="0"/>
              <a:t>Sant</a:t>
            </a:r>
            <a:r>
              <a:rPr lang="es-ES" sz="2400" dirty="0" smtClean="0"/>
              <a:t> Joan de </a:t>
            </a:r>
            <a:r>
              <a:rPr lang="es-ES" sz="2400" dirty="0" err="1" smtClean="0"/>
              <a:t>Déu</a:t>
            </a:r>
            <a:r>
              <a:rPr lang="es-ES" sz="2400" dirty="0" smtClean="0"/>
              <a:t>, de entre los que destacan imanes para neveras, pulseras, posavasos y libretas. </a:t>
            </a:r>
          </a:p>
          <a:p>
            <a:pPr marL="0" indent="0" algn="just">
              <a:buNone/>
            </a:pPr>
            <a:r>
              <a:rPr lang="es-ES" sz="2400" dirty="0" smtClean="0"/>
              <a:t>Por motivos relacionados con el funcionamiento de esta entidad social, no disponemos , en estos momentos, de imágenes de estos objetos, pero sobre pedido podrán facilitarse.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Precio (</a:t>
            </a:r>
            <a:r>
              <a:rPr lang="es-ES" sz="2400" dirty="0" err="1" smtClean="0"/>
              <a:t>imánes</a:t>
            </a:r>
            <a:r>
              <a:rPr lang="es-ES" sz="2400" dirty="0" smtClean="0"/>
              <a:t>, pulseras y libretas): 3,00 €</a:t>
            </a:r>
          </a:p>
          <a:p>
            <a:pPr marL="0" indent="0">
              <a:buNone/>
            </a:pPr>
            <a:r>
              <a:rPr lang="es-ES" sz="2400" dirty="0" smtClean="0"/>
              <a:t>Precio (posavasos): 6,00 €</a:t>
            </a:r>
          </a:p>
        </p:txBody>
      </p:sp>
      <p:pic>
        <p:nvPicPr>
          <p:cNvPr id="13316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4 CuadroTexto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3213" y="6308725"/>
            <a:ext cx="174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al índice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Para más información pueden dirigirse a la dirección de correo electrónico siguiente: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albedama.coop@gmail.com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Gracias por </a:t>
            </a:r>
            <a:r>
              <a:rPr lang="es-ES" dirty="0" smtClean="0"/>
              <a:t>su </a:t>
            </a:r>
            <a:r>
              <a:rPr lang="es-ES" dirty="0" smtClean="0"/>
              <a:t>tiempo.</a:t>
            </a:r>
          </a:p>
        </p:txBody>
      </p:sp>
      <p:pic>
        <p:nvPicPr>
          <p:cNvPr id="15363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6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03213" y="6308725"/>
            <a:ext cx="174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al índice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2928934"/>
            <a:ext cx="4840043" cy="923330"/>
          </a:xfrm>
          <a:prstGeom prst="rect">
            <a:avLst/>
          </a:prstGeom>
          <a:noFill/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ES_tradnl" sz="5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</a:rPr>
              <a:t>Catálogo 2011</a:t>
            </a:r>
          </a:p>
        </p:txBody>
      </p:sp>
    </p:spTree>
  </p:cSld>
  <p:clrMapOvr>
    <a:masterClrMapping/>
  </p:clrMapOvr>
  <p:transition spd="slow" advClick="0" advTm="8000">
    <p:check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0 0 L -0.2599 -0.4094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20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4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4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51520" y="332656"/>
            <a:ext cx="260462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ES" sz="28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</a:rPr>
              <a:t>Catálogo</a:t>
            </a:r>
            <a:r>
              <a:rPr lang="ca-ES" sz="28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</a:rPr>
              <a:t> 2011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89053"/>
            <a:ext cx="8229600" cy="5311781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 smtClean="0"/>
              <a:t> En </a:t>
            </a:r>
            <a:r>
              <a:rPr lang="es-ES" sz="2000" dirty="0" smtClean="0"/>
              <a:t>el primer año de participación del centro de estudios secundarios </a:t>
            </a:r>
            <a:r>
              <a:rPr lang="es-ES" sz="2000" dirty="0" smtClean="0"/>
              <a:t>y superiores </a:t>
            </a:r>
            <a:r>
              <a:rPr lang="es-ES" sz="2000" dirty="0" smtClean="0"/>
              <a:t>«</a:t>
            </a:r>
            <a:r>
              <a:rPr lang="es-ES" sz="2000" dirty="0" err="1" smtClean="0"/>
              <a:t>Escola</a:t>
            </a:r>
            <a:r>
              <a:rPr lang="es-ES" sz="2000" dirty="0" smtClean="0"/>
              <a:t> del </a:t>
            </a:r>
            <a:r>
              <a:rPr lang="es-ES" sz="2000" dirty="0" err="1" smtClean="0"/>
              <a:t>Treball</a:t>
            </a:r>
            <a:r>
              <a:rPr lang="es-ES" sz="2000" dirty="0" smtClean="0"/>
              <a:t>» en el programa </a:t>
            </a:r>
            <a:r>
              <a:rPr lang="es-ES" sz="2000" dirty="0" err="1" smtClean="0"/>
              <a:t>Valnalón</a:t>
            </a:r>
            <a:r>
              <a:rPr lang="es-ES" sz="2000" dirty="0" smtClean="0"/>
              <a:t> educa, los componentes de la Cooperativa </a:t>
            </a:r>
            <a:r>
              <a:rPr lang="es-ES" sz="2000" dirty="0" err="1" smtClean="0"/>
              <a:t>Albedama</a:t>
            </a:r>
            <a:r>
              <a:rPr lang="es-ES" sz="2000" dirty="0" smtClean="0"/>
              <a:t> presentamos nuestro catálogo en el cual podrán encontrar una serie de alimentos típicos elaborados por productores artesanos de la zona de Lleida y otros artículos, realizados por los usuarios del centro de cuidados especiales «</a:t>
            </a:r>
            <a:r>
              <a:rPr lang="es-ES" sz="2000" dirty="0" err="1" smtClean="0"/>
              <a:t>Sant</a:t>
            </a:r>
            <a:r>
              <a:rPr lang="es-ES" sz="2000" dirty="0" smtClean="0"/>
              <a:t> Joan de </a:t>
            </a:r>
            <a:r>
              <a:rPr lang="es-ES" sz="2000" dirty="0" err="1" smtClean="0"/>
              <a:t>Déu</a:t>
            </a:r>
            <a:r>
              <a:rPr lang="es-ES" sz="2000" dirty="0" smtClean="0"/>
              <a:t>».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/>
              <a:t>En la realización de este catálogo hemos empleado grandes </a:t>
            </a:r>
            <a:r>
              <a:rPr lang="es-ES" sz="2000" dirty="0" smtClean="0"/>
              <a:t>esfuerzos y </a:t>
            </a:r>
            <a:r>
              <a:rPr lang="es-ES" sz="2000" dirty="0" smtClean="0"/>
              <a:t>gran parte del tiempo disponible. Es por esta razón que </a:t>
            </a:r>
            <a:r>
              <a:rPr lang="es-ES" sz="2000" dirty="0" smtClean="0"/>
              <a:t>esperamos </a:t>
            </a:r>
            <a:r>
              <a:rPr lang="es-ES" sz="2000" dirty="0" smtClean="0"/>
              <a:t>que los productos seleccionados y el catálogo en si </a:t>
            </a:r>
            <a:r>
              <a:rPr lang="es-ES" sz="2000" dirty="0" err="1" smtClean="0"/>
              <a:t>ean</a:t>
            </a:r>
            <a:r>
              <a:rPr lang="es-ES" sz="2000" dirty="0" smtClean="0"/>
              <a:t> </a:t>
            </a:r>
            <a:r>
              <a:rPr lang="es-ES" sz="2000" dirty="0" smtClean="0"/>
              <a:t>de vuestro agrado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Reciban un cordial saludo de su </a:t>
            </a:r>
            <a:r>
              <a:rPr lang="es-ES" sz="2000" dirty="0" err="1" smtClean="0"/>
              <a:t>partner</a:t>
            </a:r>
            <a:r>
              <a:rPr lang="es-ES" sz="2000" dirty="0" smtClean="0"/>
              <a:t>: </a:t>
            </a:r>
          </a:p>
          <a:p>
            <a:pPr marL="0" indent="0" algn="ctr">
              <a:buNone/>
            </a:pPr>
            <a:r>
              <a:rPr lang="es-ES" sz="2000" dirty="0" smtClean="0"/>
              <a:t>Cooperativa </a:t>
            </a:r>
            <a:r>
              <a:rPr lang="es-ES" sz="2000" dirty="0" err="1" smtClean="0"/>
              <a:t>Albedama</a:t>
            </a:r>
            <a:endParaRPr lang="es-E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555875" y="2349500"/>
            <a:ext cx="4114800" cy="2868613"/>
          </a:xfrm>
          <a:extLst/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Dulces</a:t>
            </a:r>
            <a:endParaRPr lang="es-ES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Aceite virgen extra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Vino tinto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es-ES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Otros</a:t>
            </a:r>
            <a:endParaRPr lang="es-ES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es-ES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Final</a:t>
            </a:r>
            <a:endParaRPr lang="es-ES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419475" y="836613"/>
            <a:ext cx="2305050" cy="927100"/>
          </a:xfrm>
        </p:spPr>
        <p:txBody>
          <a:bodyPr/>
          <a:lstStyle/>
          <a:p>
            <a:r>
              <a:rPr lang="es-ES_tradnl" smtClean="0"/>
              <a:t>Índice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s-ES_tradnl" smtClean="0"/>
              <a:t>Dulces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9313" y="3687763"/>
            <a:ext cx="4689475" cy="2693987"/>
          </a:xfrm>
          <a:extLst/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hlinkClick r:id="rId2" action="ppaction://hlinksldjump"/>
              </a:rPr>
              <a:t>Carquiñolis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hlinkClick r:id="rId3" action="ppaction://hlinksldjump"/>
              </a:rPr>
              <a:t>Neulas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hlinkClick r:id="rId4" action="ppaction://hlinksldjump"/>
              </a:rPr>
              <a:t>Abanicos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_tradnl" dirty="0" smtClean="0"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2"/>
                </a:solidFill>
                <a:hlinkClick r:id="rId5" action="ppaction://hlinksldjump"/>
              </a:rPr>
              <a:t>Galletas de nueces</a:t>
            </a:r>
            <a:endParaRPr lang="es-ES_tradnl" dirty="0" smtClean="0"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6148" name="1 CuadroTexto"/>
          <p:cNvSpPr txBox="1">
            <a:spLocks noChangeArrowheads="1"/>
          </p:cNvSpPr>
          <p:nvPr/>
        </p:nvSpPr>
        <p:spPr bwMode="auto">
          <a:xfrm>
            <a:off x="684213" y="1336675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2400"/>
              <a:t>¿A quien no le gustan los dulces? Si os gustan tanto como a nosotros, esta será vuestra parte favorita del catálogo.</a:t>
            </a:r>
          </a:p>
          <a:p>
            <a:pPr algn="just" eaLnBrk="1" hangingPunct="1"/>
            <a:r>
              <a:rPr lang="es-ES" sz="2400"/>
              <a:t>En la primera sección hemos hecho una pequeña selección de los dulces más típicos de la región catalana.</a:t>
            </a:r>
          </a:p>
        </p:txBody>
      </p:sp>
      <p:pic>
        <p:nvPicPr>
          <p:cNvPr id="6149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2 CuadroTexto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03213" y="6308725"/>
            <a:ext cx="1747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al índice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_tradnl" smtClean="0"/>
              <a:t>Carquiñolis.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89138"/>
            <a:ext cx="2214562" cy="337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89138"/>
            <a:ext cx="4248150" cy="3024187"/>
          </a:xfrm>
        </p:spPr>
        <p:txBody>
          <a:bodyPr/>
          <a:lstStyle/>
          <a:p>
            <a:pPr marL="0" indent="0" algn="just" defTabSz="893763">
              <a:buFontTx/>
              <a:buNone/>
            </a:pPr>
            <a:r>
              <a:rPr lang="es-ES_tradnl" sz="1800" dirty="0" smtClean="0"/>
              <a:t>Pequeñas porciones de pan de almendra muy tostado al horno. Dulce muy típico desde </a:t>
            </a:r>
            <a:r>
              <a:rPr lang="es-ES_tradnl" sz="1800" dirty="0" smtClean="0"/>
              <a:t>Girona </a:t>
            </a:r>
            <a:r>
              <a:rPr lang="es-ES_tradnl" sz="1800" dirty="0" smtClean="0"/>
              <a:t>hasta Alicante.</a:t>
            </a:r>
          </a:p>
          <a:p>
            <a:pPr marL="0" indent="0" algn="just" defTabSz="893763">
              <a:buFontTx/>
              <a:buNone/>
            </a:pPr>
            <a:endParaRPr lang="es-ES_tradnl" sz="1800" dirty="0" smtClean="0"/>
          </a:p>
          <a:p>
            <a:pPr marL="0" indent="0" algn="just" defTabSz="893763">
              <a:buFontTx/>
              <a:buNone/>
            </a:pPr>
            <a:r>
              <a:rPr lang="es-ES" sz="1800" dirty="0" smtClean="0"/>
              <a:t>Ingredientes: pan, azúcar y almendra.</a:t>
            </a:r>
          </a:p>
          <a:p>
            <a:pPr marL="0" indent="0" algn="just" defTabSz="893763">
              <a:buFontTx/>
              <a:buNone/>
            </a:pPr>
            <a:endParaRPr lang="es-ES_tradnl" sz="1800" dirty="0" smtClean="0"/>
          </a:p>
          <a:p>
            <a:pPr marL="0" indent="0">
              <a:buNone/>
            </a:pPr>
            <a:r>
              <a:rPr lang="es-ES" sz="1800" dirty="0" smtClean="0"/>
              <a:t>Precio (estuche de 250 gr.): 2,50 €</a:t>
            </a:r>
          </a:p>
        </p:txBody>
      </p:sp>
      <p:sp>
        <p:nvSpPr>
          <p:cNvPr id="7174" name="2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630872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 Dulces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Neulas</a:t>
            </a:r>
          </a:p>
        </p:txBody>
      </p:sp>
      <p:pic>
        <p:nvPicPr>
          <p:cNvPr id="8195" name="Picture 4" descr="ne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16113"/>
            <a:ext cx="2309812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2 Rectángulo"/>
          <p:cNvSpPr>
            <a:spLocks noChangeArrowheads="1"/>
          </p:cNvSpPr>
          <p:nvPr/>
        </p:nvSpPr>
        <p:spPr bwMode="auto">
          <a:xfrm>
            <a:off x="395288" y="1897063"/>
            <a:ext cx="45720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dirty="0"/>
              <a:t>Las </a:t>
            </a:r>
            <a:r>
              <a:rPr lang="es-ES" dirty="0" err="1"/>
              <a:t>neulas</a:t>
            </a:r>
            <a:r>
              <a:rPr lang="es-ES" dirty="0"/>
              <a:t> son unos dulces típicos de la gastronomía de </a:t>
            </a:r>
            <a:r>
              <a:rPr lang="es-ES" dirty="0" smtClean="0"/>
              <a:t>Catalunya</a:t>
            </a:r>
            <a:r>
              <a:rPr lang="es-ES" dirty="0"/>
              <a:t>. Su aspecto es similar al de los barquillos (alargado en forma de tubo) pero su textura y sabor son ligeramente distintos. La consistencia de las </a:t>
            </a:r>
            <a:r>
              <a:rPr lang="es-ES" dirty="0" err="1"/>
              <a:t>neulas</a:t>
            </a:r>
            <a:r>
              <a:rPr lang="es-ES" dirty="0"/>
              <a:t> es menos densa que la de los barquillos, por lo que se acostumbran a romper con más facilidad.</a:t>
            </a:r>
          </a:p>
          <a:p>
            <a:pPr algn="l"/>
            <a:endParaRPr lang="es-ES" dirty="0"/>
          </a:p>
          <a:p>
            <a:pPr algn="just"/>
            <a:r>
              <a:rPr lang="es-ES" dirty="0"/>
              <a:t>Ingredientes: harina, azúcar, huevo, mantequilla y piel de limón</a:t>
            </a:r>
          </a:p>
          <a:p>
            <a:pPr algn="just"/>
            <a:endParaRPr lang="es-ES" dirty="0"/>
          </a:p>
          <a:p>
            <a:pPr algn="l"/>
            <a:r>
              <a:rPr lang="es-ES" dirty="0" smtClean="0"/>
              <a:t>Precio (Caja 100 gr.) : 1,00 € </a:t>
            </a:r>
          </a:p>
        </p:txBody>
      </p:sp>
      <p:pic>
        <p:nvPicPr>
          <p:cNvPr id="8197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6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630872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 Dulces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Abanicos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4546600" cy="342423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s-ES_tradnl" sz="1800" dirty="0" smtClean="0"/>
              <a:t>Elaborados con los mismos ingredientes que las </a:t>
            </a:r>
            <a:r>
              <a:rPr lang="es-ES_tradnl" sz="1800" dirty="0" err="1" smtClean="0"/>
              <a:t>neulas</a:t>
            </a:r>
            <a:r>
              <a:rPr lang="es-ES_tradnl" sz="1800" dirty="0" smtClean="0"/>
              <a:t> pero con unos doblados especiales, de ahí su nombre, que les otorgan de una consistencia ligeramente más dura y crujiente.</a:t>
            </a:r>
          </a:p>
          <a:p>
            <a:pPr marL="0" indent="0" algn="just">
              <a:buFontTx/>
              <a:buNone/>
            </a:pPr>
            <a:endParaRPr lang="es-ES_tradnl" sz="1800" dirty="0" smtClean="0"/>
          </a:p>
          <a:p>
            <a:pPr marL="0" indent="0" algn="just">
              <a:buFontTx/>
              <a:buNone/>
            </a:pPr>
            <a:r>
              <a:rPr lang="es-ES" sz="1800" dirty="0" smtClean="0"/>
              <a:t>Ingredientes: harina, azúcar, huevo, mantequilla y piel de limón</a:t>
            </a:r>
          </a:p>
          <a:p>
            <a:pPr marL="0" indent="0" algn="just">
              <a:buFontTx/>
              <a:buNone/>
            </a:pPr>
            <a:endParaRPr lang="es-ES" sz="1800" dirty="0" smtClean="0"/>
          </a:p>
          <a:p>
            <a:pPr marL="0" indent="0">
              <a:buNone/>
            </a:pPr>
            <a:r>
              <a:rPr lang="es-ES" sz="1800" dirty="0" smtClean="0"/>
              <a:t>Precio (Caja 100 gr.) : 1,50 €</a:t>
            </a:r>
          </a:p>
          <a:p>
            <a:pPr marL="0" indent="0" algn="just">
              <a:buNone/>
            </a:pPr>
            <a:endParaRPr lang="es-ES_tradnl" sz="1800" dirty="0" smtClean="0"/>
          </a:p>
        </p:txBody>
      </p:sp>
      <p:pic>
        <p:nvPicPr>
          <p:cNvPr id="9220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87" r="24673" b="20184"/>
          <a:stretch>
            <a:fillRect/>
          </a:stretch>
        </p:blipFill>
        <p:spPr bwMode="auto">
          <a:xfrm>
            <a:off x="5651500" y="1773238"/>
            <a:ext cx="2259013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7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630872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 Dulces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Galletas de nueces</a:t>
            </a:r>
            <a:endParaRPr lang="es-ES_tradnl" smtClean="0"/>
          </a:p>
        </p:txBody>
      </p:sp>
      <p:pic>
        <p:nvPicPr>
          <p:cNvPr id="1024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055813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209391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4 Rectángulo"/>
          <p:cNvSpPr>
            <a:spLocks noChangeArrowheads="1"/>
          </p:cNvSpPr>
          <p:nvPr/>
        </p:nvSpPr>
        <p:spPr bwMode="auto">
          <a:xfrm>
            <a:off x="611188" y="1920875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dirty="0"/>
              <a:t>Pequeños caprichos de los que disfrutar de forma esporádica con el café o como un rico tentempié a media tarde. Son las galletas típicas de los Valles Noguera </a:t>
            </a:r>
            <a:r>
              <a:rPr lang="es-ES" dirty="0" err="1"/>
              <a:t>Pallaresa</a:t>
            </a:r>
            <a:r>
              <a:rPr lang="es-ES" dirty="0"/>
              <a:t> y Ribagorzana.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Ingredientes: nueces de la zona (Valles Noguera </a:t>
            </a:r>
            <a:r>
              <a:rPr lang="es-ES" dirty="0" err="1"/>
              <a:t>Pallaresa</a:t>
            </a:r>
            <a:r>
              <a:rPr lang="es-ES" dirty="0"/>
              <a:t> y Ribagorzana), mantequilla de vaca, azúcar y harina. Sin aditivos.</a:t>
            </a:r>
          </a:p>
          <a:p>
            <a:pPr algn="just"/>
            <a:endParaRPr lang="es-ES" dirty="0"/>
          </a:p>
          <a:p>
            <a:pPr algn="l"/>
            <a:r>
              <a:rPr lang="es-ES" dirty="0" smtClean="0"/>
              <a:t>Precio (caja de 350 gr.): </a:t>
            </a:r>
            <a:r>
              <a:rPr lang="es-ES" dirty="0" smtClean="0"/>
              <a:t>5,00 </a:t>
            </a:r>
            <a:r>
              <a:rPr lang="es-ES" dirty="0" smtClean="0"/>
              <a:t>€</a:t>
            </a:r>
          </a:p>
        </p:txBody>
      </p:sp>
      <p:sp>
        <p:nvSpPr>
          <p:cNvPr id="10246" name="8 CuadroTexto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6550" y="630872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/>
              <a:t>Volver a Dulces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seny per defecte">
  <a:themeElements>
    <a:clrScheme name="Disseny per defec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seny per defec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seny per defec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1130</TotalTime>
  <Words>696</Words>
  <Application>Microsoft Office PowerPoint</Application>
  <PresentationFormat>Presentación en pantalla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Disseny per defecte</vt:lpstr>
      <vt:lpstr>Diapositiva 1</vt:lpstr>
      <vt:lpstr>Diapositiva 2</vt:lpstr>
      <vt:lpstr>Diapositiva 3</vt:lpstr>
      <vt:lpstr>Índice</vt:lpstr>
      <vt:lpstr>Dulces</vt:lpstr>
      <vt:lpstr>Carquiñolis.</vt:lpstr>
      <vt:lpstr>Neulas</vt:lpstr>
      <vt:lpstr>Abanicos</vt:lpstr>
      <vt:lpstr>Galletas de nueces</vt:lpstr>
      <vt:lpstr>Aceite virgen extra</vt:lpstr>
      <vt:lpstr>Vino tinto</vt:lpstr>
      <vt:lpstr>Otros</vt:lpstr>
      <vt:lpstr>Diapositiva 13</vt:lpstr>
    </vt:vector>
  </TitlesOfParts>
  <Company>Departament d'Educació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alumnat</dc:creator>
  <cp:lastModifiedBy> </cp:lastModifiedBy>
  <cp:revision>58</cp:revision>
  <dcterms:created xsi:type="dcterms:W3CDTF">2010-12-14T18:35:47Z</dcterms:created>
  <dcterms:modified xsi:type="dcterms:W3CDTF">2005-02-16T21:38:50Z</dcterms:modified>
</cp:coreProperties>
</file>