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88" r:id="rId1"/>
  </p:sldMasterIdLst>
  <p:sldIdLst>
    <p:sldId id="256" r:id="rId2"/>
    <p:sldId id="262" r:id="rId3"/>
    <p:sldId id="263" r:id="rId4"/>
    <p:sldId id="257" r:id="rId5"/>
    <p:sldId id="258" r:id="rId6"/>
    <p:sldId id="259" r:id="rId7"/>
    <p:sldId id="260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5" autoAdjust="0"/>
    <p:restoredTop sz="94660"/>
  </p:normalViewPr>
  <p:slideViewPr>
    <p:cSldViewPr>
      <p:cViewPr>
        <p:scale>
          <a:sx n="100" d="100"/>
          <a:sy n="100" d="100"/>
        </p:scale>
        <p:origin x="-186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76913-A5B0-441B-A05A-48BCFE089F86}" type="datetimeFigureOut">
              <a:rPr lang="es-ES" smtClean="0"/>
              <a:pPr/>
              <a:t>14/04/2010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3A742-8675-4BCD-876D-4EC144B9A45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76913-A5B0-441B-A05A-48BCFE089F86}" type="datetimeFigureOut">
              <a:rPr lang="es-ES" smtClean="0"/>
              <a:pPr/>
              <a:t>14/04/2010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3A742-8675-4BCD-876D-4EC144B9A45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76913-A5B0-441B-A05A-48BCFE089F86}" type="datetimeFigureOut">
              <a:rPr lang="es-ES" smtClean="0"/>
              <a:pPr/>
              <a:t>14/04/2010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3A742-8675-4BCD-876D-4EC144B9A45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76913-A5B0-441B-A05A-48BCFE089F86}" type="datetimeFigureOut">
              <a:rPr lang="es-ES" smtClean="0"/>
              <a:pPr/>
              <a:t>14/04/2010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3A742-8675-4BCD-876D-4EC144B9A45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76913-A5B0-441B-A05A-48BCFE089F86}" type="datetimeFigureOut">
              <a:rPr lang="es-ES" smtClean="0"/>
              <a:pPr/>
              <a:t>14/04/2010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3A742-8675-4BCD-876D-4EC144B9A45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76913-A5B0-441B-A05A-48BCFE089F86}" type="datetimeFigureOut">
              <a:rPr lang="es-ES" smtClean="0"/>
              <a:pPr/>
              <a:t>14/04/2010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3A742-8675-4BCD-876D-4EC144B9A45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76913-A5B0-441B-A05A-48BCFE089F86}" type="datetimeFigureOut">
              <a:rPr lang="es-ES" smtClean="0"/>
              <a:pPr/>
              <a:t>14/04/2010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3A742-8675-4BCD-876D-4EC144B9A45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76913-A5B0-441B-A05A-48BCFE089F86}" type="datetimeFigureOut">
              <a:rPr lang="es-ES" smtClean="0"/>
              <a:pPr/>
              <a:t>14/04/2010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3A742-8675-4BCD-876D-4EC144B9A45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76913-A5B0-441B-A05A-48BCFE089F86}" type="datetimeFigureOut">
              <a:rPr lang="es-ES" smtClean="0"/>
              <a:pPr/>
              <a:t>14/04/2010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3A742-8675-4BCD-876D-4EC144B9A45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76913-A5B0-441B-A05A-48BCFE089F86}" type="datetimeFigureOut">
              <a:rPr lang="es-ES" smtClean="0"/>
              <a:pPr/>
              <a:t>14/04/2010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3A742-8675-4BCD-876D-4EC144B9A45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76913-A5B0-441B-A05A-48BCFE089F86}" type="datetimeFigureOut">
              <a:rPr lang="es-ES" smtClean="0"/>
              <a:pPr/>
              <a:t>14/04/2010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873A742-8675-4BCD-876D-4EC144B9A45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3C76913-A5B0-441B-A05A-48BCFE089F86}" type="datetimeFigureOut">
              <a:rPr lang="es-ES" smtClean="0"/>
              <a:pPr/>
              <a:t>14/04/2010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873A742-8675-4BCD-876D-4EC144B9A45F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9" r:id="rId1"/>
    <p:sldLayoutId id="2147484490" r:id="rId2"/>
    <p:sldLayoutId id="2147484491" r:id="rId3"/>
    <p:sldLayoutId id="2147484492" r:id="rId4"/>
    <p:sldLayoutId id="2147484493" r:id="rId5"/>
    <p:sldLayoutId id="2147484494" r:id="rId6"/>
    <p:sldLayoutId id="2147484495" r:id="rId7"/>
    <p:sldLayoutId id="2147484496" r:id="rId8"/>
    <p:sldLayoutId id="2147484497" r:id="rId9"/>
    <p:sldLayoutId id="2147484498" r:id="rId10"/>
    <p:sldLayoutId id="214748449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www.valnaloneduca.com/eje/datos_coop/501/_big!!.doc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428604"/>
            <a:ext cx="4714908" cy="35004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innerShdw blurRad="114300">
              <a:prstClr val="black"/>
            </a:innerShdw>
            <a:reflection blurRad="12700" stA="38000" endPos="28000" dist="5000" dir="5400000" sy="-100000" algn="bl" rotWithShape="0"/>
          </a:effec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 smtClean="0"/>
              <a:t>              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28728" y="4286256"/>
            <a:ext cx="6425936" cy="168116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ES_tradnl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wcard Gothic" pitchFamily="82" charset="0"/>
              </a:rPr>
              <a:t>CATÁLOGO</a:t>
            </a:r>
            <a:endParaRPr lang="es-ES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wcard Gothic" pitchFamily="82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428992" y="5929330"/>
            <a:ext cx="242889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latin typeface="Cooper Black" pitchFamily="18" charset="0"/>
              </a:rPr>
              <a:t>BIG COMPANY</a:t>
            </a:r>
            <a:endParaRPr lang="es-ES" dirty="0">
              <a:latin typeface="Cooper Blac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ES_tradnl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oper Black" pitchFamily="18" charset="0"/>
              </a:rPr>
              <a:t>Escanciador de sidra</a:t>
            </a:r>
            <a:endParaRPr lang="es-E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4286248" y="2500306"/>
            <a:ext cx="3714776" cy="192882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DESCRIPCIÓN DEL PRODUCTO: Reproducción a escala de un escanciador asturiano.</a:t>
            </a:r>
            <a:endParaRPr lang="es-E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5 Elipse"/>
          <p:cNvSpPr/>
          <p:nvPr/>
        </p:nvSpPr>
        <p:spPr>
          <a:xfrm>
            <a:off x="1142976" y="5143512"/>
            <a:ext cx="2214578" cy="150019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PRECIO:</a:t>
            </a:r>
          </a:p>
          <a:p>
            <a:pPr algn="ctr"/>
            <a:r>
              <a:rPr lang="es-ES_tradnl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16.50€/unidad</a:t>
            </a:r>
            <a:endParaRPr lang="es-E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715008" y="4714884"/>
            <a:ext cx="1500198" cy="5715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REF: 005</a:t>
            </a:r>
            <a:endParaRPr lang="es-E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8" name="Picture 2" descr="http://www.valnaloneduca.com/eje/datos_coop/501/_big!!.doc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5572140"/>
            <a:ext cx="1304521" cy="10715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innerShdw blurRad="114300">
              <a:prstClr val="black"/>
            </a:innerShdw>
            <a:reflection blurRad="12700" stA="38000" endPos="28000" dist="5000" dir="5400000" sy="-100000" algn="bl" rotWithShape="0"/>
          </a:effec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071678"/>
            <a:ext cx="2533334" cy="25047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ES_tradnl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Alimentación</a:t>
            </a:r>
            <a:endParaRPr lang="es-ES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_tradnl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oper Black" pitchFamily="18" charset="0"/>
              </a:rPr>
              <a:t>Estuche de fabada asturiana</a:t>
            </a:r>
          </a:p>
          <a:p>
            <a:r>
              <a:rPr lang="es-ES_tradnl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oper Black" pitchFamily="18" charset="0"/>
              </a:rPr>
              <a:t>Tabla de embutidos asturianos</a:t>
            </a:r>
          </a:p>
          <a:p>
            <a:r>
              <a:rPr lang="es-ES_tradnl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oper Black" pitchFamily="18" charset="0"/>
              </a:rPr>
              <a:t>Sidra asturiana</a:t>
            </a:r>
          </a:p>
          <a:p>
            <a:r>
              <a:rPr lang="es-ES_tradnl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oper Black" pitchFamily="18" charset="0"/>
              </a:rPr>
              <a:t>Salchichón de jabalí</a:t>
            </a:r>
          </a:p>
          <a:p>
            <a:r>
              <a:rPr lang="es-ES_tradnl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oper Black" pitchFamily="18" charset="0"/>
              </a:rPr>
              <a:t>Queso cabrales</a:t>
            </a:r>
          </a:p>
          <a:p>
            <a:r>
              <a:rPr lang="es-ES_tradnl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oper Black" pitchFamily="18" charset="0"/>
              </a:rPr>
              <a:t>Callos asturianos</a:t>
            </a:r>
          </a:p>
          <a:p>
            <a:r>
              <a:rPr lang="es-ES_tradnl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oper Black" pitchFamily="18" charset="0"/>
              </a:rPr>
              <a:t>Almendrados del Nalón</a:t>
            </a:r>
          </a:p>
          <a:p>
            <a:r>
              <a:rPr lang="es-ES_tradnl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oper Black" pitchFamily="18" charset="0"/>
              </a:rPr>
              <a:t>Dulce de Manzana</a:t>
            </a:r>
          </a:p>
          <a:p>
            <a:r>
              <a:rPr lang="es-ES_tradnl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oper Black" pitchFamily="18" charset="0"/>
              </a:rPr>
              <a:t>Casadiellas</a:t>
            </a:r>
            <a:endParaRPr lang="es-ES_tradnl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oper Black" pitchFamily="18" charset="0"/>
            </a:endParaRPr>
          </a:p>
          <a:p>
            <a:r>
              <a:rPr lang="es-ES_tradnl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oper Black" pitchFamily="18" charset="0"/>
              </a:rPr>
              <a:t>Marañuelas</a:t>
            </a:r>
            <a:endParaRPr lang="es-ES_tradnl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oper Blac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ES_tradnl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oper Black" pitchFamily="18" charset="0"/>
              </a:rPr>
              <a:t>Estuche de Fabada Asturiana</a:t>
            </a:r>
            <a:endParaRPr lang="es-E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4714876" y="1500174"/>
            <a:ext cx="3500462" cy="264320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DESCRIPCIÓN DEL PRODUCTO: Fabada  súper extra tradicional asturiana.</a:t>
            </a:r>
          </a:p>
          <a:p>
            <a:pPr algn="ctr">
              <a:buFont typeface="Arial" pitchFamily="34" charset="0"/>
              <a:buChar char="•"/>
            </a:pPr>
            <a:r>
              <a:rPr lang="es-ES_tradn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Preparada para dos raciones.</a:t>
            </a:r>
          </a:p>
          <a:p>
            <a:pPr algn="ctr">
              <a:buFont typeface="Arial" pitchFamily="34" charset="0"/>
              <a:buChar char="•"/>
            </a:pPr>
            <a:r>
              <a:rPr lang="es-ES_tradn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Contiene: </a:t>
            </a:r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Fabes, tocino, lacón, chorizo y morcilla.</a:t>
            </a:r>
          </a:p>
          <a:p>
            <a:pPr algn="ctr">
              <a:buFont typeface="Arial" pitchFamily="34" charset="0"/>
              <a:buChar char="•"/>
            </a:pPr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Incluye la receta de la Fabada Asturiana</a:t>
            </a:r>
            <a:endParaRPr lang="es-E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5 Elipse"/>
          <p:cNvSpPr/>
          <p:nvPr/>
        </p:nvSpPr>
        <p:spPr>
          <a:xfrm>
            <a:off x="1500166" y="5000636"/>
            <a:ext cx="2214578" cy="150019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PRECIO:</a:t>
            </a:r>
          </a:p>
          <a:p>
            <a:pPr algn="ctr"/>
            <a:r>
              <a:rPr lang="es-ES_tradnl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7.50€/unidad</a:t>
            </a:r>
            <a:endParaRPr lang="es-E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786446" y="4572008"/>
            <a:ext cx="1500198" cy="5715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REF: 006</a:t>
            </a:r>
            <a:endParaRPr lang="es-E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8" name="Picture 2" descr="http://www.valnaloneduca.com/eje/datos_coop/501/_big!!.doc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5572140"/>
            <a:ext cx="1304521" cy="10715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innerShdw blurRad="114300">
              <a:prstClr val="black"/>
            </a:innerShdw>
            <a:reflection blurRad="12700" stA="38000" endPos="28000" dist="5000" dir="5400000" sy="-100000" algn="bl" rotWithShape="0"/>
          </a:effec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000240"/>
            <a:ext cx="2786082" cy="28518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ES_tradnl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oper Black" pitchFamily="18" charset="0"/>
              </a:rPr>
              <a:t>Tabla de embutidos asturianos</a:t>
            </a:r>
            <a:endParaRPr lang="es-E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5143504" y="1357298"/>
            <a:ext cx="3357586" cy="3000396"/>
          </a:xfrm>
          <a:prstGeom prst="roundRect">
            <a:avLst>
              <a:gd name="adj" fmla="val 15829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DESCRIPCIÓN DEL PRODUCTO: Tabla de 250g de embutidos típicos de Asturias.</a:t>
            </a:r>
          </a:p>
          <a:p>
            <a:pPr algn="ctr">
              <a:buFont typeface="Arial" pitchFamily="34" charset="0"/>
              <a:buChar char="•"/>
            </a:pPr>
            <a:r>
              <a:rPr lang="es-ES_tradn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Contiene: Lomo, jamón, cecina, chorizo y </a:t>
            </a:r>
            <a:r>
              <a:rPr lang="es-ES_tradnl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andoya</a:t>
            </a:r>
            <a:r>
              <a:rPr lang="es-ES_tradn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es-ES" dirty="0"/>
          </a:p>
        </p:txBody>
      </p:sp>
      <p:sp>
        <p:nvSpPr>
          <p:cNvPr id="6" name="5 Elipse"/>
          <p:cNvSpPr/>
          <p:nvPr/>
        </p:nvSpPr>
        <p:spPr>
          <a:xfrm>
            <a:off x="1500166" y="5000636"/>
            <a:ext cx="2214578" cy="150019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PRECIO:</a:t>
            </a:r>
          </a:p>
          <a:p>
            <a:pPr algn="ctr"/>
            <a:r>
              <a:rPr lang="es-ES_tradnl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9.50€/unidad</a:t>
            </a:r>
            <a:endParaRPr lang="es-E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000760" y="4643446"/>
            <a:ext cx="1500198" cy="5715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REF: 007</a:t>
            </a:r>
            <a:endParaRPr lang="es-E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8" name="Picture 2" descr="http://www.valnaloneduca.com/eje/datos_coop/501/_big!!.doc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5572140"/>
            <a:ext cx="1304521" cy="10715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innerShdw blurRad="114300">
              <a:prstClr val="black"/>
            </a:innerShdw>
            <a:reflection blurRad="12700" stA="38000" endPos="28000" dist="5000" dir="5400000" sy="-100000" algn="bl" rotWithShape="0"/>
          </a:effectLst>
        </p:spPr>
      </p:pic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000240"/>
            <a:ext cx="3143272" cy="25402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ES_tradnl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oper Black" pitchFamily="18" charset="0"/>
              </a:rPr>
              <a:t>Sidra asturiana</a:t>
            </a:r>
            <a:endParaRPr lang="es-ES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4357686" y="2000240"/>
            <a:ext cx="3714776" cy="250033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DESCRIPCIÓN DEL PRODUCTO: Estuche de dos botellas de sidra asturiana  con un vaso decorado.</a:t>
            </a:r>
            <a:endParaRPr lang="es-E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es-ES_tradn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Capacidad:  700 ml/botella</a:t>
            </a:r>
            <a:endParaRPr lang="es-E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6 Elipse"/>
          <p:cNvSpPr/>
          <p:nvPr/>
        </p:nvSpPr>
        <p:spPr>
          <a:xfrm>
            <a:off x="1142976" y="5214950"/>
            <a:ext cx="2214578" cy="150019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PRECIO:</a:t>
            </a:r>
          </a:p>
          <a:p>
            <a:pPr algn="ctr"/>
            <a:r>
              <a:rPr lang="es-ES_tradnl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6.50€/unidad</a:t>
            </a:r>
            <a:endParaRPr lang="es-E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8" name="Picture 2" descr="http://www.valnaloneduca.com/eje/datos_coop/501/_big!!.doc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5572140"/>
            <a:ext cx="1304521" cy="10715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innerShdw blurRad="114300">
              <a:prstClr val="black"/>
            </a:innerShdw>
            <a:reflection blurRad="12700" stA="38000" endPos="28000" dist="5000" dir="5400000" sy="-100000" algn="bl" rotWithShape="0"/>
          </a:effectLst>
        </p:spPr>
      </p:pic>
      <p:sp>
        <p:nvSpPr>
          <p:cNvPr id="9" name="8 Rectángulo"/>
          <p:cNvSpPr/>
          <p:nvPr/>
        </p:nvSpPr>
        <p:spPr>
          <a:xfrm>
            <a:off x="5572132" y="4786322"/>
            <a:ext cx="1500198" cy="5715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REF: 008</a:t>
            </a:r>
            <a:endParaRPr lang="es-E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143116"/>
            <a:ext cx="3071834" cy="3034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ES_tradnl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oper Black" pitchFamily="18" charset="0"/>
              </a:rPr>
              <a:t>Salchichón de jabalí</a:t>
            </a:r>
            <a:endParaRPr lang="es-E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</a:endParaRPr>
          </a:p>
        </p:txBody>
      </p:sp>
      <p:pic>
        <p:nvPicPr>
          <p:cNvPr id="5" name="Picture 2" descr="http://www.valnaloneduca.com/eje/datos_coop/501/_big!!.doc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5572140"/>
            <a:ext cx="1304521" cy="10715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innerShdw blurRad="114300">
              <a:prstClr val="black"/>
            </a:innerShdw>
            <a:reflection blurRad="12700" stA="38000" endPos="28000" dist="5000" dir="5400000" sy="-100000" algn="bl" rotWithShape="0"/>
          </a:effectLst>
        </p:spPr>
      </p:pic>
      <p:sp>
        <p:nvSpPr>
          <p:cNvPr id="6" name="5 Rectángulo"/>
          <p:cNvSpPr/>
          <p:nvPr/>
        </p:nvSpPr>
        <p:spPr>
          <a:xfrm>
            <a:off x="6000760" y="4643446"/>
            <a:ext cx="1500198" cy="5715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REF: 009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5143504" y="2285992"/>
            <a:ext cx="3286148" cy="207170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DESCRIPCIÓN DEL PRODUCTO: Salchichón elaborado con carne de jabalí y aderezado con pimienta.</a:t>
            </a:r>
            <a:endParaRPr lang="es-E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7 Elipse"/>
          <p:cNvSpPr/>
          <p:nvPr/>
        </p:nvSpPr>
        <p:spPr>
          <a:xfrm>
            <a:off x="1357290" y="5072074"/>
            <a:ext cx="2214578" cy="150019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PRECIO:</a:t>
            </a:r>
          </a:p>
          <a:p>
            <a:pPr algn="ctr"/>
            <a:r>
              <a:rPr lang="es-ES_tradnl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7.00€/unidad</a:t>
            </a:r>
            <a:endParaRPr lang="es-E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098" name="Picture 2" descr="C:\Users\PINI\Desktop\salchichonjabali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071678"/>
            <a:ext cx="3175000" cy="25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ES_tradnl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oper Black" pitchFamily="18" charset="0"/>
              </a:rPr>
              <a:t>Queso cabrales</a:t>
            </a:r>
            <a:endParaRPr lang="es-ES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5" name="4 Elipse"/>
          <p:cNvSpPr/>
          <p:nvPr/>
        </p:nvSpPr>
        <p:spPr>
          <a:xfrm>
            <a:off x="1357290" y="5072074"/>
            <a:ext cx="2214578" cy="150019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PRECIO:</a:t>
            </a:r>
          </a:p>
          <a:p>
            <a:pPr algn="ctr"/>
            <a:r>
              <a:rPr lang="es-ES_tradnl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7.00€/unidad</a:t>
            </a:r>
            <a:endParaRPr lang="es-E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000760" y="4643446"/>
            <a:ext cx="1500198" cy="5715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REF: 010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5000628" y="1785926"/>
            <a:ext cx="3714776" cy="264320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DESCRIPCIÓN DEL PRODUCTO: Es el queso asturiano más conocido de Asturias. </a:t>
            </a:r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Está amparado por Denominación de Origen Protegida (D.O.P.) desde 1981 y fue el primero de los quesos asturianos en conseguir dicha acreditación.</a:t>
            </a:r>
            <a:endParaRPr lang="es-E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8" name="Picture 2" descr="http://www.valnaloneduca.com/eje/datos_coop/501/_big!!.doc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5572140"/>
            <a:ext cx="1304521" cy="10715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innerShdw blurRad="114300">
              <a:prstClr val="black"/>
            </a:innerShdw>
            <a:reflection blurRad="12700" stA="38000" endPos="28000" dist="5000" dir="5400000" sy="-100000" algn="bl" rotWithShape="0"/>
          </a:effectLst>
        </p:spPr>
      </p:pic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792" y="2071678"/>
            <a:ext cx="3189390" cy="23547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ES_tradnl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oper Black" pitchFamily="18" charset="0"/>
              </a:rPr>
              <a:t>Callos Asturianos</a:t>
            </a:r>
            <a:endParaRPr lang="es-ES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4929190" y="2000240"/>
            <a:ext cx="3714776" cy="22860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DESCRIPCIÓN DEL PRODUCTO: Paquete de 2 raciones de callos asturianos envasados por El Gaitero.</a:t>
            </a:r>
            <a:endParaRPr lang="es-E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7 Elipse"/>
          <p:cNvSpPr/>
          <p:nvPr/>
        </p:nvSpPr>
        <p:spPr>
          <a:xfrm>
            <a:off x="1357290" y="5072074"/>
            <a:ext cx="2214578" cy="150019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PRECIO:</a:t>
            </a:r>
          </a:p>
          <a:p>
            <a:pPr algn="ctr"/>
            <a:r>
              <a:rPr lang="es-ES_tradnl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5.00€/unidad</a:t>
            </a:r>
            <a:endParaRPr lang="es-E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000760" y="4643446"/>
            <a:ext cx="1500198" cy="5715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REF: 011</a:t>
            </a:r>
          </a:p>
        </p:txBody>
      </p:sp>
      <p:pic>
        <p:nvPicPr>
          <p:cNvPr id="10" name="Picture 2" descr="http://www.valnaloneduca.com/eje/datos_coop/501/_big!!.doc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5572140"/>
            <a:ext cx="1304521" cy="10715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innerShdw blurRad="114300">
              <a:prstClr val="black"/>
            </a:innerShdw>
            <a:reflection blurRad="12700" stA="38000" endPos="28000" dist="5000" dir="5400000" sy="-100000" algn="bl" rotWithShape="0"/>
          </a:effec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928802"/>
            <a:ext cx="3455869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ES_tradnl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oper Black" pitchFamily="18" charset="0"/>
              </a:rPr>
              <a:t>Almendrados del Nalón</a:t>
            </a:r>
            <a:endParaRPr lang="es-E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4929190" y="2000240"/>
            <a:ext cx="3714776" cy="22860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DESCRIPCIÓN DEL PRODUCTO: Envase de 800 g de estas pastas asturianas.</a:t>
            </a:r>
          </a:p>
        </p:txBody>
      </p:sp>
      <p:sp>
        <p:nvSpPr>
          <p:cNvPr id="6" name="5 Elipse"/>
          <p:cNvSpPr/>
          <p:nvPr/>
        </p:nvSpPr>
        <p:spPr>
          <a:xfrm>
            <a:off x="1357290" y="5072074"/>
            <a:ext cx="2214578" cy="150019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PRECIO:</a:t>
            </a:r>
          </a:p>
          <a:p>
            <a:pPr algn="ctr"/>
            <a:r>
              <a:rPr lang="es-ES_tradnl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5.40€/unidad</a:t>
            </a:r>
            <a:endParaRPr lang="es-E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000760" y="4643446"/>
            <a:ext cx="1500198" cy="5715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REF: 012</a:t>
            </a:r>
          </a:p>
        </p:txBody>
      </p:sp>
      <p:pic>
        <p:nvPicPr>
          <p:cNvPr id="8" name="Picture 2" descr="http://www.valnaloneduca.com/eje/datos_coop/501/_big!!.doc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20" y="5572140"/>
            <a:ext cx="1304521" cy="10715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innerShdw blurRad="114300">
              <a:prstClr val="black"/>
            </a:innerShdw>
            <a:reflection blurRad="12700" stA="38000" endPos="28000" dist="5000" dir="5400000" sy="-100000" algn="bl" rotWithShape="0"/>
          </a:effectLst>
        </p:spPr>
      </p:pic>
      <p:pic>
        <p:nvPicPr>
          <p:cNvPr id="8194" name="Picture 2" descr="C:\Users\PINI\Desktop\almendrados_del_nalon_gr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214554"/>
            <a:ext cx="3357586" cy="21974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E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oper Black" pitchFamily="18" charset="0"/>
              </a:rPr>
              <a:t>Dulce de Manzana</a:t>
            </a:r>
            <a:endParaRPr lang="es-ES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928802"/>
            <a:ext cx="3674084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18 Rectángulo redondeado"/>
          <p:cNvSpPr/>
          <p:nvPr/>
        </p:nvSpPr>
        <p:spPr>
          <a:xfrm>
            <a:off x="4786314" y="1785926"/>
            <a:ext cx="3714776" cy="292895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DESCRIPCIÓN DEL </a:t>
            </a:r>
            <a:r>
              <a:rPr lang="es-ES_tradn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PRODUCTO:</a:t>
            </a:r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Preparado en base a manzana y </a:t>
            </a:r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azúcar. </a:t>
            </a:r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con fruta cocida y tamizada, con adicción de azúcar y posterior cocción. De color marrón claro, sabor intenso a manzana azucarada. De corte fácil, no pegajoso ni gomoso al paladar. </a:t>
            </a:r>
            <a:b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</a:br>
            <a:endParaRPr lang="es-ES_tradnl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2" name="21 Elipse"/>
          <p:cNvSpPr/>
          <p:nvPr/>
        </p:nvSpPr>
        <p:spPr>
          <a:xfrm>
            <a:off x="1500166" y="5072074"/>
            <a:ext cx="2214578" cy="150019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PRECIO</a:t>
            </a:r>
            <a:r>
              <a:rPr lang="es-ES_tradnl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:</a:t>
            </a:r>
          </a:p>
          <a:p>
            <a:pPr algn="ctr"/>
            <a:r>
              <a:rPr lang="es-ES_tradnl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3.50</a:t>
            </a:r>
            <a:r>
              <a:rPr lang="es-ES_tradnl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€/unidad</a:t>
            </a:r>
            <a:endParaRPr lang="es-E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5000628" y="5000636"/>
            <a:ext cx="1500198" cy="5715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REF: </a:t>
            </a:r>
            <a:r>
              <a:rPr lang="es-ES_tradn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013</a:t>
            </a:r>
            <a:endParaRPr lang="es-ES_tradnl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4" name="Picture 2" descr="http://www.valnaloneduca.com/eje/datos_coop/501/_big!!.doc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5572140"/>
            <a:ext cx="1304521" cy="10715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innerShdw blurRad="114300">
              <a:prstClr val="black"/>
            </a:innerShd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ES_tradnl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Índice</a:t>
            </a:r>
            <a:endParaRPr lang="es-ES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ES_tradnl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oper Black" pitchFamily="18" charset="0"/>
              </a:rPr>
              <a:t>Artesanía</a:t>
            </a:r>
          </a:p>
          <a:p>
            <a:r>
              <a:rPr lang="es-ES_tradnl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oper Black" pitchFamily="18" charset="0"/>
              </a:rPr>
              <a:t>Alimentación</a:t>
            </a:r>
          </a:p>
          <a:p>
            <a:pPr>
              <a:buNone/>
            </a:pPr>
            <a:endParaRPr lang="es-E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oper Black" pitchFamily="18" charset="0"/>
            </a:endParaRPr>
          </a:p>
        </p:txBody>
      </p:sp>
      <p:pic>
        <p:nvPicPr>
          <p:cNvPr id="5" name="Picture 2" descr="http://www.valnaloneduca.com/eje/datos_coop/501/_big!!.doc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4071942"/>
            <a:ext cx="2795400" cy="22860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innerShdw blurRad="114300">
              <a:prstClr val="black"/>
            </a:innerShd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ES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oper Black" pitchFamily="18" charset="0"/>
              </a:rPr>
              <a:t>Casadielles</a:t>
            </a:r>
            <a:endParaRPr lang="es-E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071678"/>
            <a:ext cx="3071834" cy="23318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5 Rectángulo redondeado"/>
          <p:cNvSpPr/>
          <p:nvPr/>
        </p:nvSpPr>
        <p:spPr>
          <a:xfrm>
            <a:off x="4857752" y="1785926"/>
            <a:ext cx="3429024" cy="30003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DESCRIPCIÓN DEL PRODUCTO:</a:t>
            </a:r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Junto con el arroz con leche, el postre por excelencia de Asturias. Formado por una masa de harina de trigo, agua y mantequilla, rellena de avellana, nuez, anís y </a:t>
            </a:r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azúcar. </a:t>
            </a:r>
            <a:endParaRPr lang="es-ES" dirty="0" smtClean="0">
              <a:latin typeface="Comic Sans MS" pitchFamily="66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6 unidades</a:t>
            </a:r>
            <a:b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</a:br>
            <a:endParaRPr lang="es-ES_tradnl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6 Elipse"/>
          <p:cNvSpPr/>
          <p:nvPr/>
        </p:nvSpPr>
        <p:spPr>
          <a:xfrm>
            <a:off x="1500166" y="5072074"/>
            <a:ext cx="2214578" cy="150019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PRECIO</a:t>
            </a:r>
            <a:r>
              <a:rPr lang="es-ES_tradnl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:</a:t>
            </a:r>
          </a:p>
          <a:p>
            <a:pPr algn="ctr"/>
            <a:r>
              <a:rPr lang="es-ES_tradnl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5</a:t>
            </a:r>
            <a:r>
              <a:rPr lang="es-ES_tradnl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.75€</a:t>
            </a:r>
            <a:r>
              <a:rPr lang="es-ES_tradnl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/unidad</a:t>
            </a:r>
            <a:endParaRPr lang="es-E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500562" y="5143512"/>
            <a:ext cx="1500198" cy="5715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REF: </a:t>
            </a:r>
            <a:r>
              <a:rPr lang="es-ES_tradn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014</a:t>
            </a:r>
            <a:endParaRPr lang="es-ES_tradnl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9" name="Picture 2" descr="http://www.valnaloneduca.com/eje/datos_coop/501/_big!!.doc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5572140"/>
            <a:ext cx="1304521" cy="10715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innerShdw blurRad="114300">
              <a:prstClr val="black"/>
            </a:innerShd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E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oper Black" pitchFamily="18" charset="0"/>
              </a:rPr>
              <a:t>Marañuelas</a:t>
            </a:r>
            <a:endParaRPr lang="es-ES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428868"/>
            <a:ext cx="2786082" cy="219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 redondeado"/>
          <p:cNvSpPr/>
          <p:nvPr/>
        </p:nvSpPr>
        <p:spPr>
          <a:xfrm>
            <a:off x="5500694" y="1643050"/>
            <a:ext cx="3429024" cy="32861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DESCRIPCIÓN DEL PRODUCTO:</a:t>
            </a:r>
          </a:p>
          <a:p>
            <a:pPr algn="ctr"/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Típico producto de </a:t>
            </a:r>
            <a:r>
              <a:rPr lang="es-E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Luanco</a:t>
            </a:r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(Asturias), se elabora artesanalmente siguiendo el método tradicional, cuyo origen se remonta a más de 400 años, cuando durante la Semana Santa, era tradición agasajar con Marañuelas a los ahijados. </a:t>
            </a:r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</a:br>
            <a:endParaRPr lang="es-ES_tradnl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500562" y="5143512"/>
            <a:ext cx="1500198" cy="5715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REF: </a:t>
            </a:r>
            <a:r>
              <a:rPr lang="es-ES_tradn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015</a:t>
            </a:r>
            <a:endParaRPr lang="es-ES_tradnl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8" name="Picture 2" descr="http://www.valnaloneduca.com/eje/datos_coop/501/_big!!.doc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5572140"/>
            <a:ext cx="1304521" cy="10715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innerShdw blurRad="114300">
              <a:prstClr val="black"/>
            </a:innerShdw>
            <a:reflection blurRad="12700" stA="38000" endPos="28000" dist="5000" dir="5400000" sy="-100000" algn="bl" rotWithShape="0"/>
          </a:effectLst>
        </p:spPr>
      </p:pic>
      <p:sp>
        <p:nvSpPr>
          <p:cNvPr id="9" name="8 Elipse"/>
          <p:cNvSpPr/>
          <p:nvPr/>
        </p:nvSpPr>
        <p:spPr>
          <a:xfrm>
            <a:off x="1500166" y="5072074"/>
            <a:ext cx="2214578" cy="150019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PRECIO</a:t>
            </a:r>
            <a:r>
              <a:rPr lang="es-ES_tradnl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:</a:t>
            </a:r>
          </a:p>
          <a:p>
            <a:pPr algn="ctr"/>
            <a:r>
              <a:rPr lang="es-ES_tradnl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6</a:t>
            </a:r>
            <a:r>
              <a:rPr lang="es-ES_tradnl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.50</a:t>
            </a:r>
            <a:r>
              <a:rPr lang="es-ES_tradnl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€/unidad</a:t>
            </a:r>
            <a:endParaRPr lang="es-E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ES_tradnl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Artesanía</a:t>
            </a:r>
            <a:endParaRPr lang="es-ES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oper Black" pitchFamily="18" charset="0"/>
              </a:rPr>
              <a:t>Diademas de cuero.</a:t>
            </a:r>
          </a:p>
          <a:p>
            <a:r>
              <a:rPr lang="es-ES_tradnl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oper Black" pitchFamily="18" charset="0"/>
              </a:rPr>
              <a:t>Pulseras de cuero.</a:t>
            </a:r>
          </a:p>
          <a:p>
            <a:r>
              <a:rPr lang="es-ES_tradnl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oper Black" pitchFamily="18" charset="0"/>
              </a:rPr>
              <a:t>Llaveros.</a:t>
            </a:r>
          </a:p>
          <a:p>
            <a:r>
              <a:rPr lang="es-ES_tradnl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oper Black" pitchFamily="18" charset="0"/>
              </a:rPr>
              <a:t>Diademas de tela.</a:t>
            </a:r>
          </a:p>
          <a:p>
            <a:r>
              <a:rPr lang="es-ES_tradnl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oper Black" pitchFamily="18" charset="0"/>
              </a:rPr>
              <a:t>Pulseras de cuero con cierre.</a:t>
            </a:r>
          </a:p>
          <a:p>
            <a:r>
              <a:rPr lang="es-ES_tradnl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oper Black" pitchFamily="18" charset="0"/>
              </a:rPr>
              <a:t>Hórreo rústico.</a:t>
            </a:r>
          </a:p>
          <a:p>
            <a:r>
              <a:rPr lang="es-ES_tradnl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oper Black" pitchFamily="18" charset="0"/>
              </a:rPr>
              <a:t>Escanciador de sidra.</a:t>
            </a:r>
            <a:endParaRPr lang="es-E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oper Black" pitchFamily="18" charset="0"/>
            </a:endParaRPr>
          </a:p>
        </p:txBody>
      </p:sp>
      <p:pic>
        <p:nvPicPr>
          <p:cNvPr id="5" name="Picture 2" descr="http://www.valnaloneduca.com/eje/datos_coop/501/_big!!.doc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4565341"/>
            <a:ext cx="2366772" cy="19354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innerShdw blurRad="114300">
              <a:prstClr val="black"/>
            </a:innerShd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_tradnl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oper Black" pitchFamily="18" charset="0"/>
              </a:rPr>
              <a:t>Diademas cuero </a:t>
            </a:r>
            <a:endParaRPr lang="es-ES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</a:endParaRPr>
          </a:p>
        </p:txBody>
      </p:sp>
      <p:pic>
        <p:nvPicPr>
          <p:cNvPr id="4" name="3 Marcador de contenido" descr="100_03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928802"/>
            <a:ext cx="3857652" cy="27082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4 Rectángulo"/>
          <p:cNvSpPr/>
          <p:nvPr/>
        </p:nvSpPr>
        <p:spPr>
          <a:xfrm>
            <a:off x="5286380" y="2571744"/>
            <a:ext cx="3643338" cy="17859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DESCRIPCIÓN DEL PRODUCTO: Diademas cubiertas con tubos de cuero de colores y con un adorno de cuero. </a:t>
            </a:r>
          </a:p>
          <a:p>
            <a:r>
              <a:rPr lang="es-ES_tradn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· Colores a elegir.</a:t>
            </a:r>
          </a:p>
        </p:txBody>
      </p:sp>
      <p:sp>
        <p:nvSpPr>
          <p:cNvPr id="6" name="5 Elipse"/>
          <p:cNvSpPr/>
          <p:nvPr/>
        </p:nvSpPr>
        <p:spPr>
          <a:xfrm>
            <a:off x="1714480" y="5000636"/>
            <a:ext cx="2357454" cy="164307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PRECIO: </a:t>
            </a:r>
          </a:p>
          <a:p>
            <a:pPr algn="ctr"/>
            <a:r>
              <a:rPr lang="es-ES_tradn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4 €/ unidad</a:t>
            </a:r>
          </a:p>
        </p:txBody>
      </p:sp>
      <p:sp>
        <p:nvSpPr>
          <p:cNvPr id="7" name="6 Rectángulo"/>
          <p:cNvSpPr/>
          <p:nvPr/>
        </p:nvSpPr>
        <p:spPr>
          <a:xfrm>
            <a:off x="7072330" y="4643446"/>
            <a:ext cx="1500198" cy="5715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REF: 01A</a:t>
            </a:r>
            <a:endParaRPr lang="es-E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8" name="Picture 2" descr="http://www.valnaloneduca.com/eje/datos_coop/501/_big!!.doc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5572140"/>
            <a:ext cx="1304521" cy="10715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innerShdw blurRad="114300">
              <a:prstClr val="black"/>
            </a:innerShd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_tradnl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oper Black" pitchFamily="18" charset="0"/>
              </a:rPr>
              <a:t>Pulseras de cuero</a:t>
            </a:r>
            <a:endParaRPr lang="es-ES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</a:endParaRPr>
          </a:p>
        </p:txBody>
      </p:sp>
      <p:pic>
        <p:nvPicPr>
          <p:cNvPr id="4" name="3 Marcador de contenido" descr="100_03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2214554"/>
            <a:ext cx="3429023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4 Rectángulo"/>
          <p:cNvSpPr/>
          <p:nvPr/>
        </p:nvSpPr>
        <p:spPr>
          <a:xfrm>
            <a:off x="4714876" y="2285992"/>
            <a:ext cx="3571900" cy="207170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DESCRIPCIÓN DEL PRODUCTO: Pulseras de cuero con cierre manual.</a:t>
            </a:r>
          </a:p>
          <a:p>
            <a:r>
              <a:rPr lang="es-ES_tradn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- Los abalorios son de madera pintada de colores y formas diferentes. </a:t>
            </a:r>
            <a:endParaRPr lang="es-E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5 Elipse"/>
          <p:cNvSpPr/>
          <p:nvPr/>
        </p:nvSpPr>
        <p:spPr>
          <a:xfrm>
            <a:off x="1071538" y="4929198"/>
            <a:ext cx="2643206" cy="171451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PRECIO: </a:t>
            </a:r>
          </a:p>
          <a:p>
            <a:pPr algn="ctr"/>
            <a:r>
              <a:rPr lang="es-ES_tradn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1.50€ unidad. 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7072330" y="4643446"/>
            <a:ext cx="1500198" cy="5715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REF: 02A</a:t>
            </a:r>
            <a:endParaRPr lang="es-E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8" name="Picture 2" descr="http://www.valnaloneduca.com/eje/datos_coop/501/_big!!.doc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5572140"/>
            <a:ext cx="1304521" cy="10715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innerShdw blurRad="114300">
              <a:prstClr val="black"/>
            </a:innerShd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_tradnl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oper Black" pitchFamily="18" charset="0"/>
              </a:rPr>
              <a:t>Llaveros  </a:t>
            </a:r>
            <a:endParaRPr lang="es-ES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</a:endParaRPr>
          </a:p>
        </p:txBody>
      </p:sp>
      <p:pic>
        <p:nvPicPr>
          <p:cNvPr id="10" name="9 Marcador de contenido" descr="100_03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2071678"/>
            <a:ext cx="3643338" cy="25654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10 Rectángulo redondeado"/>
          <p:cNvSpPr/>
          <p:nvPr/>
        </p:nvSpPr>
        <p:spPr>
          <a:xfrm>
            <a:off x="5214942" y="2143116"/>
            <a:ext cx="2714644" cy="22145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DESCRIPCIÓN DEL PRODUCTO: Llaveros hechos a partir de lana con un acabado en cuero.</a:t>
            </a:r>
            <a:endParaRPr lang="es-E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1785918" y="5072074"/>
            <a:ext cx="2500330" cy="157163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PRECIO: </a:t>
            </a:r>
          </a:p>
          <a:p>
            <a:pPr algn="ctr"/>
            <a:r>
              <a:rPr lang="es-ES_tradn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1€/ unidad</a:t>
            </a:r>
          </a:p>
        </p:txBody>
      </p:sp>
      <p:sp>
        <p:nvSpPr>
          <p:cNvPr id="6" name="5 Rectángulo"/>
          <p:cNvSpPr/>
          <p:nvPr/>
        </p:nvSpPr>
        <p:spPr>
          <a:xfrm>
            <a:off x="7072330" y="4643446"/>
            <a:ext cx="1500198" cy="5715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REF: 003</a:t>
            </a:r>
            <a:endParaRPr lang="es-E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7" name="Picture 2" descr="http://www.valnaloneduca.com/eje/datos_coop/501/_big!!.doc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5572140"/>
            <a:ext cx="1304521" cy="10715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innerShdw blurRad="114300">
              <a:prstClr val="black"/>
            </a:innerShd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_tradnl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oper Black" pitchFamily="18" charset="0"/>
              </a:rPr>
              <a:t>Diademas de tela </a:t>
            </a:r>
            <a:endParaRPr lang="es-ES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</a:endParaRPr>
          </a:p>
        </p:txBody>
      </p:sp>
      <p:pic>
        <p:nvPicPr>
          <p:cNvPr id="4" name="3 Marcador de contenido" descr="100_03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928802"/>
            <a:ext cx="3786214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5 Rectángulo redondeado"/>
          <p:cNvSpPr/>
          <p:nvPr/>
        </p:nvSpPr>
        <p:spPr>
          <a:xfrm>
            <a:off x="5286380" y="2214554"/>
            <a:ext cx="3000396" cy="192882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DESCRIPCIÓN DEL PRODUCTO: Diademas hechas con tela y un adorno de lana. </a:t>
            </a:r>
            <a:endParaRPr lang="es-E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6 Elipse"/>
          <p:cNvSpPr/>
          <p:nvPr/>
        </p:nvSpPr>
        <p:spPr>
          <a:xfrm>
            <a:off x="1643042" y="4929198"/>
            <a:ext cx="2214578" cy="150019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PRECIO:</a:t>
            </a:r>
          </a:p>
          <a:p>
            <a:pPr algn="ctr"/>
            <a:r>
              <a:rPr lang="es-ES_tradn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2.50/unidad</a:t>
            </a:r>
            <a:endParaRPr lang="es-E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643702" y="4429132"/>
            <a:ext cx="1500198" cy="5715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REF: 01B</a:t>
            </a:r>
            <a:endParaRPr lang="es-E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8" name="Picture 2" descr="http://www.valnaloneduca.com/eje/datos_coop/501/_big!!.doc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5572140"/>
            <a:ext cx="1304521" cy="10715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innerShdw blurRad="114300">
              <a:prstClr val="black"/>
            </a:innerShd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47088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ES_tradnl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oper Black" pitchFamily="18" charset="0"/>
              </a:rPr>
              <a:t>Pulseras de cuero con cierre </a:t>
            </a:r>
            <a:endParaRPr lang="es-E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3 Marcador de contenido" descr="CIMG08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857364"/>
            <a:ext cx="3929090" cy="29468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4 Rectángulo redondeado"/>
          <p:cNvSpPr/>
          <p:nvPr/>
        </p:nvSpPr>
        <p:spPr>
          <a:xfrm>
            <a:off x="5000628" y="2143116"/>
            <a:ext cx="3500462" cy="207170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DESCRIPCIÓN DEL PRODUCTO: Pulseras hechas con bandas de cuero unidas por un cierre de metal y adornos de metal de distintas formas.</a:t>
            </a:r>
          </a:p>
          <a:p>
            <a:endParaRPr lang="es-E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5 Elipse"/>
          <p:cNvSpPr/>
          <p:nvPr/>
        </p:nvSpPr>
        <p:spPr>
          <a:xfrm>
            <a:off x="1357290" y="5072074"/>
            <a:ext cx="2357454" cy="164307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PRECIO: </a:t>
            </a:r>
          </a:p>
          <a:p>
            <a:pPr algn="ctr"/>
            <a:r>
              <a:rPr lang="es-ES_tradn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4€/ unidad</a:t>
            </a:r>
          </a:p>
        </p:txBody>
      </p:sp>
      <p:sp>
        <p:nvSpPr>
          <p:cNvPr id="7" name="6 Rectángulo"/>
          <p:cNvSpPr/>
          <p:nvPr/>
        </p:nvSpPr>
        <p:spPr>
          <a:xfrm>
            <a:off x="6000760" y="4572008"/>
            <a:ext cx="1500198" cy="5715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REF: 02B</a:t>
            </a:r>
            <a:endParaRPr lang="es-E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8" name="Picture 2" descr="http://www.valnaloneduca.com/eje/datos_coop/501/_big!!.doc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5572140"/>
            <a:ext cx="1304521" cy="10715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innerShdw blurRad="114300">
              <a:prstClr val="black"/>
            </a:innerShd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ES_tradnl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oper Black" pitchFamily="18" charset="0"/>
              </a:rPr>
              <a:t>Hórreo rústico</a:t>
            </a:r>
            <a:endParaRPr lang="es-E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4572000" y="2071678"/>
            <a:ext cx="3571900" cy="20002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DESCRIPCIÓN DEL PRODUCTO: Maqueta  de un hórreo tradicional asturiano.</a:t>
            </a:r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</a:p>
          <a:p>
            <a:pPr algn="ctr">
              <a:buFont typeface="Arial" pitchFamily="34" charset="0"/>
              <a:buChar char="•"/>
            </a:pPr>
            <a:r>
              <a:rPr lang="es-ES_tradn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Tiene 11 cm de altura.</a:t>
            </a:r>
          </a:p>
          <a:p>
            <a:pPr algn="ctr">
              <a:buFont typeface="Arial" pitchFamily="34" charset="0"/>
              <a:buChar char="•"/>
            </a:pPr>
            <a:r>
              <a:rPr lang="es-ES_tradn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Maqueta con detalles exteriores: (tejas, musgo, maíz, etc.)</a:t>
            </a:r>
          </a:p>
        </p:txBody>
      </p:sp>
      <p:sp>
        <p:nvSpPr>
          <p:cNvPr id="8" name="7 Elipse"/>
          <p:cNvSpPr/>
          <p:nvPr/>
        </p:nvSpPr>
        <p:spPr>
          <a:xfrm>
            <a:off x="1643042" y="4929198"/>
            <a:ext cx="2214578" cy="150019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PRECIO:</a:t>
            </a:r>
          </a:p>
          <a:p>
            <a:pPr algn="ctr"/>
            <a:r>
              <a:rPr lang="es-ES_tradn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15€/unidad</a:t>
            </a:r>
            <a:endParaRPr lang="es-E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5786446" y="4429132"/>
            <a:ext cx="1500198" cy="5715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REF: 004</a:t>
            </a:r>
            <a:endParaRPr lang="es-E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" name="Picture 2" descr="http://www.valnaloneduca.com/eje/datos_coop/501/_big!!.doc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5572140"/>
            <a:ext cx="1304521" cy="10715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innerShdw blurRad="114300">
              <a:prstClr val="black"/>
            </a:innerShdw>
            <a:reflection blurRad="12700" stA="38000" endPos="28000" dist="5000" dir="5400000" sy="-100000" algn="bl" rotWithShape="0"/>
          </a:effectLst>
        </p:spPr>
      </p:pic>
      <p:pic>
        <p:nvPicPr>
          <p:cNvPr id="12" name="11 Marcador de contenido" descr="HORREO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0034" y="2285992"/>
            <a:ext cx="2997730" cy="22482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314</TotalTime>
  <Words>697</Words>
  <Application>Microsoft Office PowerPoint</Application>
  <PresentationFormat>Presentación en pantalla (4:3)</PresentationFormat>
  <Paragraphs>121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Flujo</vt:lpstr>
      <vt:lpstr>              </vt:lpstr>
      <vt:lpstr>Índice</vt:lpstr>
      <vt:lpstr>Artesanía</vt:lpstr>
      <vt:lpstr>Diademas cuero </vt:lpstr>
      <vt:lpstr>Pulseras de cuero</vt:lpstr>
      <vt:lpstr>Llaveros  </vt:lpstr>
      <vt:lpstr>Diademas de tela </vt:lpstr>
      <vt:lpstr>Pulseras de cuero con cierre </vt:lpstr>
      <vt:lpstr>Hórreo rústico</vt:lpstr>
      <vt:lpstr>Escanciador de sidra</vt:lpstr>
      <vt:lpstr>Alimentación</vt:lpstr>
      <vt:lpstr>Estuche de Fabada Asturiana</vt:lpstr>
      <vt:lpstr>Tabla de embutidos asturianos</vt:lpstr>
      <vt:lpstr>Sidra asturiana</vt:lpstr>
      <vt:lpstr>Salchichón de jabalí</vt:lpstr>
      <vt:lpstr>Queso cabrales</vt:lpstr>
      <vt:lpstr>Callos Asturianos</vt:lpstr>
      <vt:lpstr>Almendrados del Nalón</vt:lpstr>
      <vt:lpstr>Dulce de Manzana</vt:lpstr>
      <vt:lpstr>Casadielles</vt:lpstr>
      <vt:lpstr>Marañuelas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Colegio San Vicente</dc:creator>
  <cp:lastModifiedBy>PINI</cp:lastModifiedBy>
  <cp:revision>38</cp:revision>
  <dcterms:created xsi:type="dcterms:W3CDTF">2010-02-25T12:56:23Z</dcterms:created>
  <dcterms:modified xsi:type="dcterms:W3CDTF">2010-04-14T14:27:35Z</dcterms:modified>
</cp:coreProperties>
</file>